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1" r:id="rId1"/>
  </p:sldMasterIdLst>
  <p:notesMasterIdLst>
    <p:notesMasterId r:id="rId22"/>
  </p:notesMasterIdLst>
  <p:sldIdLst>
    <p:sldId id="389" r:id="rId2"/>
    <p:sldId id="323" r:id="rId3"/>
    <p:sldId id="390" r:id="rId4"/>
    <p:sldId id="396" r:id="rId5"/>
    <p:sldId id="375" r:id="rId6"/>
    <p:sldId id="402" r:id="rId7"/>
    <p:sldId id="393" r:id="rId8"/>
    <p:sldId id="394" r:id="rId9"/>
    <p:sldId id="391" r:id="rId10"/>
    <p:sldId id="385" r:id="rId11"/>
    <p:sldId id="386" r:id="rId12"/>
    <p:sldId id="395" r:id="rId13"/>
    <p:sldId id="380" r:id="rId14"/>
    <p:sldId id="407" r:id="rId15"/>
    <p:sldId id="404" r:id="rId16"/>
    <p:sldId id="408" r:id="rId17"/>
    <p:sldId id="405" r:id="rId18"/>
    <p:sldId id="398" r:id="rId19"/>
    <p:sldId id="403" r:id="rId20"/>
    <p:sldId id="406" r:id="rId21"/>
  </p:sldIdLst>
  <p:sldSz cx="9144000" cy="6858000" type="screen4x3"/>
  <p:notesSz cx="6742113" cy="9872663"/>
  <p:defaultTextStyle>
    <a:defPPr>
      <a:defRPr lang="ja-JP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Times New Roman" panose="02020603050405020304" pitchFamily="18" charset="0"/>
        <a:ea typeface="メイリオ" panose="020B0604030504040204" pitchFamily="50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Times New Roman" panose="02020603050405020304" pitchFamily="18" charset="0"/>
        <a:ea typeface="メイリオ" panose="020B0604030504040204" pitchFamily="50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Times New Roman" panose="02020603050405020304" pitchFamily="18" charset="0"/>
        <a:ea typeface="メイリオ" panose="020B0604030504040204" pitchFamily="50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Times New Roman" panose="02020603050405020304" pitchFamily="18" charset="0"/>
        <a:ea typeface="メイリオ" panose="020B0604030504040204" pitchFamily="50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Times New Roman" panose="02020603050405020304" pitchFamily="18" charset="0"/>
        <a:ea typeface="メイリオ" panose="020B0604030504040204" pitchFamily="50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Times New Roman" panose="02020603050405020304" pitchFamily="18" charset="0"/>
        <a:ea typeface="メイリオ" panose="020B0604030504040204" pitchFamily="50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Times New Roman" panose="02020603050405020304" pitchFamily="18" charset="0"/>
        <a:ea typeface="メイリオ" panose="020B0604030504040204" pitchFamily="50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Times New Roman" panose="02020603050405020304" pitchFamily="18" charset="0"/>
        <a:ea typeface="メイリオ" panose="020B0604030504040204" pitchFamily="50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Times New Roman" panose="02020603050405020304" pitchFamily="18" charset="0"/>
        <a:ea typeface="メイリオ" panose="020B0604030504040204" pitchFamily="5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23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6C6C6"/>
    <a:srgbClr val="1C2242"/>
    <a:srgbClr val="404040"/>
    <a:srgbClr val="CBE4F9"/>
    <a:srgbClr val="181E39"/>
    <a:srgbClr val="197EC6"/>
    <a:srgbClr val="10598F"/>
    <a:srgbClr val="E68518"/>
    <a:srgbClr val="00B0F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テーマ スタイル 2 - アクセント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テーマ スタイル 2 - アクセント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5" autoAdjust="0"/>
    <p:restoredTop sz="79399" autoAdjust="0"/>
  </p:normalViewPr>
  <p:slideViewPr>
    <p:cSldViewPr>
      <p:cViewPr varScale="1">
        <p:scale>
          <a:sx n="92" d="100"/>
          <a:sy n="92" d="100"/>
        </p:scale>
        <p:origin x="198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515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-3456" y="-120"/>
      </p:cViewPr>
      <p:guideLst>
        <p:guide orient="horz" pos="3110"/>
        <p:guide pos="212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uya\Dropbox\paper_ws\ICCD2017\figure\data\mppa_ndt_matching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2"/>
          <c:order val="3"/>
          <c:tx>
            <c:strRef>
              <c:f>Sheet2!$B$7</c:f>
              <c:strCache>
                <c:ptCount val="1"/>
                <c:pt idx="0">
                  <c:v>4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852-4A1F-A653-32F20AC0C3E3}"/>
              </c:ext>
            </c:extLst>
          </c:dPt>
          <c:dPt>
            <c:idx val="1"/>
            <c:bubble3D val="0"/>
            <c:explosion val="3"/>
            <c:spPr>
              <a:solidFill>
                <a:schemeClr val="accent2"/>
              </a:solidFill>
              <a:ln w="38100"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852-4A1F-A653-32F20AC0C3E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852-4A1F-A653-32F20AC0C3E3}"/>
              </c:ext>
            </c:extLst>
          </c:dPt>
          <c:dLbls>
            <c:dLbl>
              <c:idx val="0"/>
              <c:layout>
                <c:manualLayout>
                  <c:x val="-0.25317661062341912"/>
                  <c:y val="8.0200987179835925E-2"/>
                </c:manualLayout>
              </c:layout>
              <c:tx>
                <c:rich>
                  <a:bodyPr/>
                  <a:lstStyle/>
                  <a:p>
                    <a:r>
                      <a:rPr lang="en-US" altLang="ja-JP" baseline="0" dirty="0" smtClean="0"/>
                      <a:t> </a:t>
                    </a:r>
                    <a:fld id="{DA805DC7-8284-4A26-909E-F29476067C88}" type="PERCENTAGE">
                      <a:rPr lang="en-US" altLang="ja-JP" baseline="0"/>
                      <a:pPr/>
                      <a:t>[パーセンテージ]</a:t>
                    </a:fld>
                    <a:endParaRPr lang="en-US" altLang="ja-JP" baseline="0" dirty="0" smtClean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852-4A1F-A653-32F20AC0C3E3}"/>
                </c:ext>
              </c:extLst>
            </c:dLbl>
            <c:dLbl>
              <c:idx val="1"/>
              <c:layout>
                <c:manualLayout>
                  <c:x val="0.20288870117987221"/>
                  <c:y val="-0.2409821394051432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36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5695B492-94F8-4FDB-840B-C9DFC61402B7}" type="PERCENTAGE">
                      <a:rPr lang="en-US" altLang="ja-JP" sz="3600" baseline="0" smtClean="0">
                        <a:solidFill>
                          <a:srgbClr val="FF0000"/>
                        </a:solidFill>
                      </a:rPr>
                      <a:pPr>
                        <a:defRPr sz="3600" b="1"/>
                      </a:pPr>
                      <a:t>[パーセンテージ]</a:t>
                    </a:fld>
                    <a:endParaRPr lang="ja-JP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36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ja-JP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211141011777627"/>
                      <c:h val="0.25823616423212903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852-4A1F-A653-32F20AC0C3E3}"/>
                </c:ext>
              </c:extLst>
            </c:dLbl>
            <c:dLbl>
              <c:idx val="2"/>
              <c:layout>
                <c:manualLayout>
                  <c:x val="0.1188260558339298"/>
                  <c:y val="0.18153455344217037"/>
                </c:manualLayout>
              </c:layout>
              <c:tx>
                <c:rich>
                  <a:bodyPr/>
                  <a:lstStyle/>
                  <a:p>
                    <a:fld id="{D1CB8C6A-78F8-485F-9F35-2BF8AAFCC3D6}" type="PERCENTAGE">
                      <a:rPr lang="en-US" altLang="ja-JP" baseline="0" smtClean="0"/>
                      <a:pPr/>
                      <a:t>[パーセンテージ]</a:t>
                    </a:fld>
                    <a:endParaRPr lang="ja-JP" altLang="en-US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C852-4A1F-A653-32F20AC0C3E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ja-JP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(Sheet2!$H$3,Sheet2!$J$3,Sheet2!$L$3)</c:f>
              <c:strCache>
                <c:ptCount val="3"/>
                <c:pt idx="0">
                  <c:v>radiusSearch</c:v>
                </c:pt>
                <c:pt idx="1">
                  <c:v>derivatives</c:v>
                </c:pt>
                <c:pt idx="2">
                  <c:v>others</c:v>
                </c:pt>
              </c:strCache>
            </c:strRef>
          </c:cat>
          <c:val>
            <c:numRef>
              <c:f>(Sheet2!$H$7,Sheet2!$J$7,Sheet2!$L$7)</c:f>
              <c:numCache>
                <c:formatCode>General</c:formatCode>
                <c:ptCount val="3"/>
                <c:pt idx="0">
                  <c:v>4.4390000000000001</c:v>
                </c:pt>
                <c:pt idx="1">
                  <c:v>4.9930000000000003</c:v>
                </c:pt>
                <c:pt idx="2">
                  <c:v>1.2400000000000002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852-4A1F-A653-32F20AC0C3E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extLst>
          <c:ext xmlns:c15="http://schemas.microsoft.com/office/drawing/2012/chart" uri="{02D57815-91ED-43cb-92C2-25804820EDAC}">
            <c15:filteredPieSeries>
              <c15:ser>
                <c:idx val="6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Sheet2!$B$4</c15:sqref>
                        </c15:formulaRef>
                      </c:ext>
                    </c:extLst>
                    <c:strCache>
                      <c:ptCount val="1"/>
                      <c:pt idx="0">
                        <c:v>1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8-C852-4A1F-A653-32F20AC0C3E3}"/>
                    </c:ext>
                  </c:extLst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A-C852-4A1F-A653-32F20AC0C3E3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C-C852-4A1F-A653-32F20AC0C3E3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ja-JP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val>
                  <c:numRef>
                    <c:extLst>
                      <c:ext uri="{02D57815-91ED-43cb-92C2-25804820EDAC}">
                        <c15:formulaRef>
                          <c15:sqref>(Sheet2!$H$4,Sheet2!$J$4,Sheet2!$L$4)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8.8999999999999996E-2</c:v>
                      </c:pt>
                      <c:pt idx="1">
                        <c:v>0</c:v>
                      </c:pt>
                      <c:pt idx="2">
                        <c:v>12.532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D-C852-4A1F-A653-32F20AC0C3E3}"/>
                  </c:ext>
                </c:extLst>
              </c15:ser>
            </c15:filteredPieSeries>
            <c15:filteredPieSeries>
              <c15:ser>
                <c:idx val="0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Sheet2!$B$5</c15:sqref>
                        </c15:formulaRef>
                      </c:ext>
                    </c:extLst>
                    <c:strCache>
                      <c:ptCount val="1"/>
                      <c:pt idx="0">
                        <c:v>2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0F-C852-4A1F-A653-32F20AC0C3E3}"/>
                    </c:ext>
                  </c:extLst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11-C852-4A1F-A653-32F20AC0C3E3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13-C852-4A1F-A653-32F20AC0C3E3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ja-JP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(Sheet2!$H$3,Sheet2!$J$3,Sheet2!$L$3)</c15:sqref>
                        </c15:formulaRef>
                      </c:ext>
                    </c:extLst>
                    <c:strCache>
                      <c:ptCount val="3"/>
                      <c:pt idx="0">
                        <c:v>radiusSearch</c:v>
                      </c:pt>
                      <c:pt idx="1">
                        <c:v>derivatives</c:v>
                      </c:pt>
                      <c:pt idx="2">
                        <c:v>others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(Sheet2!$H$5,Sheet2!$J$5,Sheet2!$L$5)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3.952</c:v>
                      </c:pt>
                      <c:pt idx="1">
                        <c:v>4.625</c:v>
                      </c:pt>
                      <c:pt idx="2">
                        <c:v>1.1159999999999997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4-C852-4A1F-A653-32F20AC0C3E3}"/>
                  </c:ext>
                </c:extLst>
              </c15:ser>
            </c15:filteredPieSeries>
            <c15:filteredPieSeries>
              <c15:ser>
                <c:idx val="1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Sheet2!$B$6</c15:sqref>
                        </c15:formulaRef>
                      </c:ext>
                    </c:extLst>
                    <c:strCache>
                      <c:ptCount val="1"/>
                      <c:pt idx="0">
                        <c:v>3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16-C852-4A1F-A653-32F20AC0C3E3}"/>
                    </c:ext>
                  </c:extLst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18-C852-4A1F-A653-32F20AC0C3E3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1A-C852-4A1F-A653-32F20AC0C3E3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ja-JP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(Sheet2!$H$3,Sheet2!$J$3,Sheet2!$L$3)</c15:sqref>
                        </c15:formulaRef>
                      </c:ext>
                    </c:extLst>
                    <c:strCache>
                      <c:ptCount val="3"/>
                      <c:pt idx="0">
                        <c:v>radiusSearch</c:v>
                      </c:pt>
                      <c:pt idx="1">
                        <c:v>derivatives</c:v>
                      </c:pt>
                      <c:pt idx="2">
                        <c:v>others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(Sheet2!$H$6,Sheet2!$J$6,Sheet2!$L$6)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4.0369999999999999</c:v>
                      </c:pt>
                      <c:pt idx="1">
                        <c:v>4</c:v>
                      </c:pt>
                      <c:pt idx="2">
                        <c:v>1.1590000000000007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B-C852-4A1F-A653-32F20AC0C3E3}"/>
                  </c:ext>
                </c:extLst>
              </c15:ser>
            </c15:filteredPieSeries>
            <c15:filteredPieSeries>
              <c15:ser>
                <c:idx val="3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Sheet2!$B$8</c15:sqref>
                        </c15:formulaRef>
                      </c:ext>
                    </c:extLst>
                    <c:strCache>
                      <c:ptCount val="1"/>
                      <c:pt idx="0">
                        <c:v>5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1D-C852-4A1F-A653-32F20AC0C3E3}"/>
                    </c:ext>
                  </c:extLst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1F-C852-4A1F-A653-32F20AC0C3E3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1-C852-4A1F-A653-32F20AC0C3E3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ja-JP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(Sheet2!$H$3,Sheet2!$J$3,Sheet2!$L$3)</c15:sqref>
                        </c15:formulaRef>
                      </c:ext>
                    </c:extLst>
                    <c:strCache>
                      <c:ptCount val="3"/>
                      <c:pt idx="0">
                        <c:v>radiusSearch</c:v>
                      </c:pt>
                      <c:pt idx="1">
                        <c:v>derivatives</c:v>
                      </c:pt>
                      <c:pt idx="2">
                        <c:v>others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(Sheet2!$H$8,Sheet2!$J$8,Sheet2!$L$8)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3.258</c:v>
                      </c:pt>
                      <c:pt idx="1">
                        <c:v>3.1230000000000002</c:v>
                      </c:pt>
                      <c:pt idx="2">
                        <c:v>0.89499999999999957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22-C852-4A1F-A653-32F20AC0C3E3}"/>
                  </c:ext>
                </c:extLst>
              </c15:ser>
            </c15:filteredPieSeries>
            <c15:filteredPieSeries>
              <c15:ser>
                <c:idx val="4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Sheet2!$B$9</c15:sqref>
                        </c15:formulaRef>
                      </c:ext>
                    </c:extLst>
                    <c:strCache>
                      <c:ptCount val="1"/>
                      <c:pt idx="0">
                        <c:v>6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4-C852-4A1F-A653-32F20AC0C3E3}"/>
                    </c:ext>
                  </c:extLst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6-C852-4A1F-A653-32F20AC0C3E3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8-C852-4A1F-A653-32F20AC0C3E3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ja-JP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(Sheet2!$H$3,Sheet2!$J$3,Sheet2!$L$3)</c15:sqref>
                        </c15:formulaRef>
                      </c:ext>
                    </c:extLst>
                    <c:strCache>
                      <c:ptCount val="3"/>
                      <c:pt idx="0">
                        <c:v>radiusSearch</c:v>
                      </c:pt>
                      <c:pt idx="1">
                        <c:v>derivatives</c:v>
                      </c:pt>
                      <c:pt idx="2">
                        <c:v>others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(Sheet2!$H$9,Sheet2!$J$9,Sheet2!$L$9)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3.5710000000000002</c:v>
                      </c:pt>
                      <c:pt idx="1">
                        <c:v>2.9940000000000002</c:v>
                      </c:pt>
                      <c:pt idx="2">
                        <c:v>0.93399999999999928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29-C852-4A1F-A653-32F20AC0C3E3}"/>
                  </c:ext>
                </c:extLst>
              </c15:ser>
            </c15:filteredPieSeries>
            <c15:filteredPieSeries>
              <c15:ser>
                <c:idx val="5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Sheet2!$B$10</c15:sqref>
                        </c15:formulaRef>
                      </c:ext>
                    </c:extLst>
                    <c:strCache>
                      <c:ptCount val="1"/>
                      <c:pt idx="0">
                        <c:v>7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B-C852-4A1F-A653-32F20AC0C3E3}"/>
                    </c:ext>
                  </c:extLst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D-C852-4A1F-A653-32F20AC0C3E3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 xmlns:c15="http://schemas.microsoft.com/office/drawing/2012/chart">
                    <c:ext xmlns:c16="http://schemas.microsoft.com/office/drawing/2014/chart" uri="{C3380CC4-5D6E-409C-BE32-E72D297353CC}">
                      <c16:uniqueId val="{0000002F-C852-4A1F-A653-32F20AC0C3E3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ja-JP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(Sheet2!$H$3,Sheet2!$J$3,Sheet2!$L$3)</c15:sqref>
                        </c15:formulaRef>
                      </c:ext>
                    </c:extLst>
                    <c:strCache>
                      <c:ptCount val="3"/>
                      <c:pt idx="0">
                        <c:v>radiusSearch</c:v>
                      </c:pt>
                      <c:pt idx="1">
                        <c:v>derivatives</c:v>
                      </c:pt>
                      <c:pt idx="2">
                        <c:v>others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(Sheet2!$H$10,Sheet2!$J$10,Sheet2!$L$10)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1.78</c:v>
                      </c:pt>
                      <c:pt idx="1">
                        <c:v>1.1180000000000001</c:v>
                      </c:pt>
                      <c:pt idx="2">
                        <c:v>0.46999999999999975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30-C852-4A1F-A653-32F20AC0C3E3}"/>
                  </c:ext>
                </c:extLst>
              </c15:ser>
            </c15:filteredPieSeries>
          </c:ext>
        </c:extLst>
      </c:pie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5.0000058577709776E-2"/>
          <c:y val="7.2742581473839163E-2"/>
          <c:w val="0.89999988284458043"/>
          <c:h val="0.1082409612330726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[mppa_ndt_matching.xlsx]Sheet1!$T$12</c:f>
              <c:strCache>
                <c:ptCount val="1"/>
                <c:pt idx="0">
                  <c:v>computeTransform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cat>
            <c:strRef>
              <c:f>[mppa_ndt_matching.xlsx]Sheet1!$U$10:$V$10</c:f>
              <c:strCache>
                <c:ptCount val="2"/>
                <c:pt idx="0">
                  <c:v>Normal</c:v>
                </c:pt>
                <c:pt idx="1">
                  <c:v>Parallelized</c:v>
                </c:pt>
              </c:strCache>
            </c:strRef>
          </c:cat>
          <c:val>
            <c:numRef>
              <c:f>[mppa_ndt_matching.xlsx]Sheet1!$U$12:$V$12</c:f>
              <c:numCache>
                <c:formatCode>#,##0.0000_ </c:formatCode>
                <c:ptCount val="2"/>
                <c:pt idx="0">
                  <c:v>0.29799999999999999</c:v>
                </c:pt>
                <c:pt idx="1">
                  <c:v>7.8E-2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52-4A37-81CC-66EFBB0E1A7C}"/>
            </c:ext>
          </c:extLst>
        </c:ser>
        <c:ser>
          <c:idx val="2"/>
          <c:order val="2"/>
          <c:tx>
            <c:strRef>
              <c:f>[mppa_ndt_matching.xlsx]Sheet1!$T$13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accent1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[mppa_ndt_matching.xlsx]Sheet1!$U$10:$V$10</c:f>
              <c:strCache>
                <c:ptCount val="2"/>
                <c:pt idx="0">
                  <c:v>Normal</c:v>
                </c:pt>
                <c:pt idx="1">
                  <c:v>Parallelized</c:v>
                </c:pt>
              </c:strCache>
            </c:strRef>
          </c:cat>
          <c:val>
            <c:numRef>
              <c:f>[mppa_ndt_matching.xlsx]Sheet1!$U$13:$V$13</c:f>
              <c:numCache>
                <c:formatCode>#,##0.0000_ </c:formatCode>
                <c:ptCount val="2"/>
                <c:pt idx="0">
                  <c:v>6.0000000000000053E-3</c:v>
                </c:pt>
                <c:pt idx="1">
                  <c:v>4.0000000000000036E-3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52-4A37-81CC-66EFBB0E1A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76375103"/>
        <c:axId val="576381343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[mppa_ndt_matching.xlsx]Sheet1!$T$11</c15:sqref>
                        </c15:formulaRef>
                      </c:ext>
                    </c:extLst>
                    <c:strCache>
                      <c:ptCount val="1"/>
                      <c:pt idx="0">
                        <c:v>RadiusSearch</c:v>
                      </c:pt>
                    </c:strCache>
                  </c:strRef>
                </c:tx>
                <c:spPr>
                  <a:solidFill>
                    <a:schemeClr val="accent1">
                      <a:shade val="65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[mppa_ndt_matching.xlsx]Sheet1!$U$10:$V$10</c15:sqref>
                        </c15:formulaRef>
                      </c:ext>
                    </c:extLst>
                    <c:strCache>
                      <c:ptCount val="2"/>
                      <c:pt idx="0">
                        <c:v>Normal</c:v>
                      </c:pt>
                      <c:pt idx="1">
                        <c:v>Parallelized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[mppa_ndt_matching.xlsx]Sheet1!$U$11:$V$11</c15:sqref>
                        </c15:formulaRef>
                      </c:ext>
                    </c:extLst>
                    <c:numCache>
                      <c:formatCode>#,##0.0000_ </c:formatCode>
                      <c:ptCount val="2"/>
                      <c:pt idx="0">
                        <c:v>3.5061666666666671</c:v>
                      </c:pt>
                      <c:pt idx="1">
                        <c:v>1.7576000000000001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4A52-4A37-81CC-66EFBB0E1A7C}"/>
                  </c:ext>
                </c:extLst>
              </c15:ser>
            </c15:filteredBarSeries>
          </c:ext>
        </c:extLst>
      </c:barChart>
      <c:catAx>
        <c:axId val="5763751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76381343"/>
        <c:crosses val="autoZero"/>
        <c:auto val="1"/>
        <c:lblAlgn val="ctr"/>
        <c:lblOffset val="100"/>
        <c:noMultiLvlLbl val="0"/>
      </c:catAx>
      <c:valAx>
        <c:axId val="5763813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ysClr val="windowText" lastClr="000000"/>
                    </a:solidFill>
                    <a:latin typeface="+mn-ea"/>
                    <a:ea typeface="+mn-ea"/>
                    <a:cs typeface="+mn-cs"/>
                  </a:defRPr>
                </a:pPr>
                <a:r>
                  <a:rPr lang="en-US" altLang="ja-JP" sz="1600" dirty="0">
                    <a:solidFill>
                      <a:sysClr val="windowText" lastClr="000000"/>
                    </a:solidFill>
                    <a:latin typeface="+mn-ea"/>
                    <a:ea typeface="+mn-ea"/>
                  </a:rPr>
                  <a:t>execution time [s]</a:t>
                </a:r>
                <a:endParaRPr lang="ja-JP" altLang="en-US" sz="1600" dirty="0">
                  <a:solidFill>
                    <a:sysClr val="windowText" lastClr="000000"/>
                  </a:solidFill>
                  <a:latin typeface="+mn-ea"/>
                  <a:ea typeface="+mn-ea"/>
                </a:endParaRPr>
              </a:p>
            </c:rich>
          </c:tx>
          <c:layout>
            <c:manualLayout>
              <c:xMode val="edge"/>
              <c:yMode val="edge"/>
              <c:x val="0.10227923039674414"/>
              <c:y val="0.1069285901351023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ysClr val="windowText" lastClr="000000"/>
                  </a:solidFill>
                  <a:latin typeface="+mn-ea"/>
                  <a:ea typeface="+mn-ea"/>
                  <a:cs typeface="+mn-cs"/>
                </a:defRPr>
              </a:pPr>
              <a:endParaRPr lang="ja-JP"/>
            </a:p>
          </c:txPr>
        </c:title>
        <c:numFmt formatCode="#,##0.00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7637510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2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20423" cy="495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6" tIns="45713" rIns="91426" bIns="45713" numCol="1" anchor="t" anchorCtr="0" compatLnSpc="1">
            <a:prstTxWarp prst="textNoShape">
              <a:avLst/>
            </a:prstTxWarp>
          </a:bodyPr>
          <a:lstStyle>
            <a:lvl1pPr defTabSz="914634" eaLnBrk="1" hangingPunct="1"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  <a:ea typeface="ＭＳ Ｐゴシック" pitchFamily="50" charset="-128"/>
                <a:cs typeface="メイリオ" pitchFamily="50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0111" y="1"/>
            <a:ext cx="2920423" cy="495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6" tIns="45713" rIns="91426" bIns="45713" numCol="1" anchor="t" anchorCtr="0" compatLnSpc="1">
            <a:prstTxWarp prst="textNoShape">
              <a:avLst/>
            </a:prstTxWarp>
          </a:bodyPr>
          <a:lstStyle>
            <a:lvl1pPr algn="r" defTabSz="914634" eaLnBrk="1" hangingPunct="1"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  <a:ea typeface="ＭＳ Ｐゴシック" pitchFamily="50" charset="-128"/>
                <a:cs typeface="メイリオ" pitchFamily="50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6463" y="739775"/>
            <a:ext cx="4933950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579" y="4689516"/>
            <a:ext cx="5394955" cy="4442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6" tIns="45713" rIns="91426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 smtClean="0"/>
              <a:t>マスタ テキストの書式設定</a:t>
            </a:r>
          </a:p>
          <a:p>
            <a:pPr lvl="1"/>
            <a:r>
              <a:rPr lang="ja-JP" altLang="en-US" noProof="0" smtClean="0"/>
              <a:t>第 </a:t>
            </a:r>
            <a:r>
              <a:rPr lang="en-US" altLang="ja-JP" noProof="0" smtClean="0"/>
              <a:t>2 </a:t>
            </a:r>
            <a:r>
              <a:rPr lang="ja-JP" altLang="en-US" noProof="0" smtClean="0"/>
              <a:t>レベル</a:t>
            </a:r>
          </a:p>
          <a:p>
            <a:pPr lvl="2"/>
            <a:r>
              <a:rPr lang="ja-JP" altLang="en-US" noProof="0" smtClean="0"/>
              <a:t>第 </a:t>
            </a:r>
            <a:r>
              <a:rPr lang="en-US" altLang="ja-JP" noProof="0" smtClean="0"/>
              <a:t>3 </a:t>
            </a:r>
            <a:r>
              <a:rPr lang="ja-JP" altLang="en-US" noProof="0" smtClean="0"/>
              <a:t>レベル</a:t>
            </a:r>
          </a:p>
          <a:p>
            <a:pPr lvl="3"/>
            <a:r>
              <a:rPr lang="ja-JP" altLang="en-US" noProof="0" smtClean="0"/>
              <a:t>第 </a:t>
            </a:r>
            <a:r>
              <a:rPr lang="en-US" altLang="ja-JP" noProof="0" smtClean="0"/>
              <a:t>4 </a:t>
            </a:r>
            <a:r>
              <a:rPr lang="ja-JP" altLang="en-US" noProof="0" smtClean="0"/>
              <a:t>レベル</a:t>
            </a:r>
          </a:p>
          <a:p>
            <a:pPr lvl="4"/>
            <a:r>
              <a:rPr lang="ja-JP" altLang="en-US" noProof="0" smtClean="0"/>
              <a:t>第 </a:t>
            </a:r>
            <a:r>
              <a:rPr lang="en-US" altLang="ja-JP" noProof="0" smtClean="0"/>
              <a:t>5 </a:t>
            </a:r>
            <a:r>
              <a:rPr lang="ja-JP" altLang="en-US" noProof="0" smtClean="0"/>
              <a:t>レベル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375865"/>
            <a:ext cx="2920423" cy="495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6" tIns="45713" rIns="91426" bIns="45713" numCol="1" anchor="b" anchorCtr="0" compatLnSpc="1">
            <a:prstTxWarp prst="textNoShape">
              <a:avLst/>
            </a:prstTxWarp>
          </a:bodyPr>
          <a:lstStyle>
            <a:lvl1pPr defTabSz="914634" eaLnBrk="1" hangingPunct="1"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  <a:ea typeface="ＭＳ Ｐゴシック" pitchFamily="50" charset="-128"/>
                <a:cs typeface="メイリオ" pitchFamily="50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0111" y="9375865"/>
            <a:ext cx="2920423" cy="495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6" tIns="45713" rIns="91426" bIns="45713" numCol="1" anchor="b" anchorCtr="0" compatLnSpc="1">
            <a:prstTxWarp prst="textNoShape">
              <a:avLst/>
            </a:prstTxWarp>
          </a:bodyPr>
          <a:lstStyle>
            <a:lvl1pPr algn="r" defTabSz="914180" eaLnBrk="1" hangingPunct="1">
              <a:defRPr sz="1200"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</a:lstStyle>
          <a:p>
            <a:pPr>
              <a:defRPr/>
            </a:pPr>
            <a:fld id="{FB6BBC72-A9F3-4BF3-8E06-B8A1734BF375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8683876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6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Meiryo UI" panose="020B0604030504040204" pitchFamily="50" charset="-128"/>
                <a:cs typeface="Arial" panose="020B0604020202020204" pitchFamily="34" charset="0"/>
              </a:rPr>
              <a:t>Today, I am going to talk about our work titled “Exploring Scalable Data Allocation and Parallel Computing on NoC-based Embedded Many Cores”.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9346F-3487-074D-9988-05AF151D132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39658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Here is a pie chart showing the</a:t>
            </a:r>
            <a:r>
              <a:rPr kumimoji="1" lang="en-US" altLang="ja-JP" baseline="0" dirty="0" smtClean="0"/>
              <a:t> bottleneck part of the algorithm.</a:t>
            </a:r>
          </a:p>
          <a:p>
            <a:r>
              <a:rPr kumimoji="1" lang="en-US" altLang="ja-JP" dirty="0" smtClean="0"/>
              <a:t>As you can see in this chart, two parts occupy almost 90%.</a:t>
            </a:r>
          </a:p>
          <a:p>
            <a:r>
              <a:rPr kumimoji="1" lang="en-US" altLang="ja-JP" dirty="0" smtClean="0"/>
              <a:t>Light blue part corresponds to a nearest neighbor search.</a:t>
            </a:r>
          </a:p>
          <a:p>
            <a:r>
              <a:rPr kumimoji="1" lang="en-US" altLang="ja-JP" dirty="0" smtClean="0"/>
              <a:t>Blue part corresponds to a computation of evaluation function by derivatives for convergence of newton method.</a:t>
            </a:r>
          </a:p>
          <a:p>
            <a:r>
              <a:rPr kumimoji="1" lang="en-US" altLang="ja-JP" dirty="0" smtClean="0"/>
              <a:t>We parallelize</a:t>
            </a:r>
            <a:r>
              <a:rPr kumimoji="1" lang="en-US" altLang="ja-JP" baseline="0" dirty="0" smtClean="0"/>
              <a:t> the latter part and accelerate execution time from 300 </a:t>
            </a:r>
            <a:r>
              <a:rPr kumimoji="1" lang="en-US" altLang="ja-JP" baseline="0" dirty="0" err="1" smtClean="0"/>
              <a:t>ms</a:t>
            </a:r>
            <a:r>
              <a:rPr kumimoji="1" lang="en-US" altLang="ja-JP" baseline="0" dirty="0" smtClean="0"/>
              <a:t> to 80 </a:t>
            </a:r>
            <a:r>
              <a:rPr kumimoji="1" lang="en-US" altLang="ja-JP" baseline="0" dirty="0" err="1" smtClean="0"/>
              <a:t>ms</a:t>
            </a:r>
            <a:r>
              <a:rPr kumimoji="1" lang="en-US" altLang="ja-JP" baseline="0" dirty="0" smtClean="0"/>
              <a:t> in the right graph.</a:t>
            </a:r>
          </a:p>
          <a:p>
            <a:r>
              <a:rPr kumimoji="1" lang="en-US" altLang="ja-JP" baseline="0" dirty="0" smtClean="0"/>
              <a:t>In many self-driving systems, laser sensors get data with 10 Hz, so that deadline can be assumed with 100 </a:t>
            </a:r>
            <a:r>
              <a:rPr kumimoji="1" lang="en-US" altLang="ja-JP" baseline="0" dirty="0" err="1" smtClean="0"/>
              <a:t>ms.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922344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This is demonstration</a:t>
            </a:r>
            <a:r>
              <a:rPr kumimoji="1" lang="en-US" altLang="ja-JP" baseline="0" dirty="0" smtClean="0"/>
              <a:t> video in our test course.</a:t>
            </a:r>
          </a:p>
          <a:p>
            <a:r>
              <a:rPr kumimoji="1" lang="en-US" altLang="ja-JP" dirty="0" smtClean="0"/>
              <a:t>We plug MPPA and</a:t>
            </a:r>
            <a:r>
              <a:rPr kumimoji="1" lang="en-US" altLang="ja-JP" baseline="0" dirty="0" smtClean="0"/>
              <a:t> </a:t>
            </a:r>
            <a:r>
              <a:rPr kumimoji="1" lang="en-US" altLang="ja-JP" dirty="0" smtClean="0"/>
              <a:t>lap top</a:t>
            </a:r>
            <a:r>
              <a:rPr kumimoji="1" lang="en-US" altLang="ja-JP" baseline="0" dirty="0" smtClean="0"/>
              <a:t> computer to network in the car.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Arial" charset="0"/>
                <a:ea typeface="ＭＳ Ｐ明朝" pitchFamily="18" charset="-128"/>
                <a:cs typeface="+mn-cs"/>
              </a:rPr>
              <a:t>Steering, accelerator, and brake are automatically controlled based on the result of MPPA.</a:t>
            </a:r>
            <a:endParaRPr kumimoji="1" lang="ja-JP" altLang="ja-JP" sz="1200" kern="1200" dirty="0" smtClean="0">
              <a:solidFill>
                <a:schemeClr val="tx1"/>
              </a:solidFill>
              <a:effectLst/>
              <a:latin typeface="Arial" charset="0"/>
              <a:ea typeface="ＭＳ Ｐ明朝" pitchFamily="18" charset="-128"/>
              <a:cs typeface="+mn-cs"/>
            </a:endParaRPr>
          </a:p>
          <a:p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ＭＳ Ｐ明朝" pitchFamily="18" charset="-128"/>
                <a:cs typeface="+mn-cs"/>
              </a:rPr>
              <a:t>(Algorithms except for</a:t>
            </a:r>
            <a:r>
              <a:rPr kumimoji="1" lang="en-US" altLang="ja-JP" sz="1200" b="0" i="0" kern="1200" baseline="0" dirty="0" smtClean="0">
                <a:solidFill>
                  <a:schemeClr val="tx1"/>
                </a:solidFill>
                <a:effectLst/>
                <a:latin typeface="Arial" charset="0"/>
                <a:ea typeface="ＭＳ Ｐ明朝" pitchFamily="18" charset="-128"/>
                <a:cs typeface="+mn-cs"/>
              </a:rPr>
              <a:t> localization runs on </a:t>
            </a:r>
            <a:r>
              <a:rPr kumimoji="1" lang="en-US" altLang="ja-JP" dirty="0" smtClean="0"/>
              <a:t>the lap top</a:t>
            </a:r>
            <a:r>
              <a:rPr kumimoji="1" lang="en-US" altLang="ja-JP" baseline="0" dirty="0" smtClean="0"/>
              <a:t> computer and we use </a:t>
            </a:r>
            <a:r>
              <a:rPr kumimoji="1" lang="en-US" altLang="ja-JP" baseline="0" dirty="0" err="1" smtClean="0"/>
              <a:t>Autoware</a:t>
            </a:r>
            <a:r>
              <a:rPr kumimoji="1" lang="en-US" altLang="ja-JP" baseline="0" dirty="0" smtClean="0"/>
              <a:t>, which is o</a:t>
            </a: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ＭＳ Ｐ明朝" pitchFamily="18" charset="-128"/>
                <a:cs typeface="+mn-cs"/>
              </a:rPr>
              <a:t>pen-source software for urban autonomous driving.</a:t>
            </a:r>
            <a:b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ＭＳ Ｐ明朝" pitchFamily="18" charset="-128"/>
                <a:cs typeface="+mn-cs"/>
              </a:rPr>
            </a:b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ＭＳ Ｐ明朝" pitchFamily="18" charset="-128"/>
                <a:cs typeface="+mn-cs"/>
              </a:rPr>
              <a:t>Upper left values are MPPA processing time with seconds and car speed with km/h.)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11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62189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In our work, we provide two contributions as shown in the slide.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This is a very early stage of the self-driving application on the embedded many-core platform.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In future work, we have to parallelize </a:t>
            </a:r>
            <a:r>
              <a:rPr lang="en-US" altLang="ja-JP" dirty="0" smtClean="0"/>
              <a:t>remains of self-driving localization and other algorithms.</a:t>
            </a:r>
            <a:br>
              <a:rPr lang="en-US" altLang="ja-JP" dirty="0" smtClean="0"/>
            </a:br>
            <a:r>
              <a:rPr lang="en-US" altLang="ja-JP" dirty="0" smtClean="0"/>
              <a:t>In</a:t>
            </a:r>
            <a:r>
              <a:rPr lang="en-US" altLang="ja-JP" baseline="0" dirty="0" smtClean="0"/>
              <a:t> addition, we would like to</a:t>
            </a:r>
            <a:r>
              <a:rPr kumimoji="1" lang="en-US" altLang="ja-JP" dirty="0" smtClean="0"/>
              <a:t> run benchmark applications such as </a:t>
            </a:r>
            <a:r>
              <a:rPr kumimoji="1" lang="en-US" altLang="ja-JP" dirty="0" err="1" smtClean="0"/>
              <a:t>Rodinia</a:t>
            </a:r>
            <a:r>
              <a:rPr kumimoji="1" lang="en-US" altLang="ja-JP" dirty="0" smtClean="0"/>
              <a:t> for furthermore analysis.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12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636059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This is software stack</a:t>
            </a:r>
            <a:r>
              <a:rPr kumimoji="1" lang="en-US" altLang="ja-JP" baseline="0" dirty="0" smtClean="0"/>
              <a:t> for self-driving application on many cores.</a:t>
            </a:r>
          </a:p>
          <a:p>
            <a:r>
              <a:rPr kumimoji="1" lang="en-US" altLang="ja-JP" dirty="0" smtClean="0"/>
              <a:t>Based</a:t>
            </a:r>
            <a:r>
              <a:rPr kumimoji="1" lang="en-US" altLang="ja-JP" baseline="0" dirty="0" smtClean="0"/>
              <a:t> on MPPA, we adopt eMCOS which is a real-time operating system </a:t>
            </a:r>
            <a:r>
              <a:rPr kumimoji="1" lang="en-US" altLang="ja-JP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ＭＳ Ｐ明朝" pitchFamily="18" charset="-128"/>
                <a:cs typeface="+mn-cs"/>
              </a:rPr>
              <a:t>provided by a Japanese supplier, </a:t>
            </a:r>
            <a:r>
              <a:rPr kumimoji="1" lang="en-US" altLang="ja-JP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ＭＳ Ｐ明朝" pitchFamily="18" charset="-128"/>
                <a:cs typeface="+mn-cs"/>
              </a:rPr>
              <a:t>eSOL</a:t>
            </a:r>
            <a:r>
              <a:rPr kumimoji="1" lang="en-US" altLang="ja-JP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ＭＳ Ｐ明朝" pitchFamily="18" charset="-128"/>
                <a:cs typeface="+mn-cs"/>
              </a:rPr>
              <a:t>.</a:t>
            </a:r>
          </a:p>
          <a:p>
            <a:r>
              <a:rPr kumimoji="1" lang="en-US" altLang="ja-JP" dirty="0" smtClean="0"/>
              <a:t>It is hard to run existing other operating systems because cores of MPPA does not guarantee cache coherency and require high parallelism.</a:t>
            </a:r>
          </a:p>
          <a:p>
            <a:r>
              <a:rPr kumimoji="1" lang="en-US" altLang="ja-JP" dirty="0" smtClean="0"/>
              <a:t>We build</a:t>
            </a:r>
            <a:r>
              <a:rPr kumimoji="1" lang="en-US" altLang="ja-JP" baseline="0" dirty="0" smtClean="0"/>
              <a:t> application on several runtime middleware and libraries.</a:t>
            </a:r>
          </a:p>
          <a:p>
            <a:r>
              <a:rPr kumimoji="1" lang="en-US" altLang="ja-JP" baseline="0" dirty="0" smtClean="0"/>
              <a:t>ROS means Robot Operating System which is not OS but runtime library and tool for robot operating.</a:t>
            </a:r>
          </a:p>
          <a:p>
            <a:r>
              <a:rPr kumimoji="1" lang="en-US" altLang="ja-JP" baseline="0" dirty="0" smtClean="0"/>
              <a:t>PCL means Point Cloud library which handles point cloud scanned by laser sensor on a car.</a:t>
            </a:r>
          </a:p>
          <a:p>
            <a:r>
              <a:rPr kumimoji="1" lang="en-US" altLang="ja-JP" baseline="0" dirty="0" smtClean="0"/>
              <a:t>I will explain brief algorithm of localization algorithm of self-driving application and PCL in the next slide.</a:t>
            </a:r>
          </a:p>
          <a:p>
            <a:endParaRPr kumimoji="1" lang="en-US" altLang="ja-JP" baseline="0" dirty="0" smtClean="0"/>
          </a:p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13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082904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We adopt KALRAY MPPA</a:t>
            </a:r>
            <a:r>
              <a:rPr kumimoji="1" lang="en-US" altLang="ja-JP" baseline="0" dirty="0" smtClean="0"/>
              <a:t> as</a:t>
            </a:r>
            <a:r>
              <a:rPr kumimoji="1" lang="en-US" altLang="ja-JP" dirty="0" smtClean="0"/>
              <a:t> Network-on</a:t>
            </a:r>
            <a:r>
              <a:rPr kumimoji="1" lang="en-US" altLang="ja-JP" baseline="0" dirty="0" smtClean="0"/>
              <a:t>-chip</a:t>
            </a:r>
            <a:r>
              <a:rPr kumimoji="1" lang="en-US" altLang="ja-JP" dirty="0" smtClean="0"/>
              <a:t>-based</a:t>
            </a:r>
            <a:r>
              <a:rPr kumimoji="1" lang="en-US" altLang="ja-JP" baseline="0" dirty="0" smtClean="0"/>
              <a:t> embedded many core platform.</a:t>
            </a:r>
          </a:p>
          <a:p>
            <a:r>
              <a:rPr kumimoji="1" lang="en-US" altLang="ja-JP" dirty="0" smtClean="0"/>
              <a:t>This has</a:t>
            </a:r>
            <a:r>
              <a:rPr kumimoji="1" lang="en-US" altLang="ja-JP" baseline="0" dirty="0" smtClean="0"/>
              <a:t> more than 256 cores on NoC and high power efficiency for embedded computing.</a:t>
            </a:r>
          </a:p>
          <a:p>
            <a:r>
              <a:rPr kumimoji="1" lang="en-US" altLang="ja-JP" baseline="0" dirty="0" smtClean="0"/>
              <a:t>A cluster of 16 cores called Compute Cluster shared 2 MB SRAM memory.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These memories of 16 clusters are connected to NoC.</a:t>
            </a:r>
          </a:p>
          <a:p>
            <a:r>
              <a:rPr kumimoji="1" lang="en-US" altLang="ja-JP" baseline="0" dirty="0" smtClean="0"/>
              <a:t>For I/O, a cluster of 4 cores called IO Cluster contains 2 MB SRAM and 2 GB DDR memories.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14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51614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For I/O, a cluster of 4 cores called IO Cluster contains 2 MB SRAM and 2 GB DDR memories.</a:t>
            </a:r>
          </a:p>
          <a:p>
            <a:r>
              <a:rPr kumimoji="1" lang="en-US" altLang="ja-JP" baseline="0" dirty="0" smtClean="0"/>
              <a:t>They also connected to NoC.</a:t>
            </a:r>
          </a:p>
          <a:p>
            <a:endParaRPr kumimoji="1" lang="en-US" altLang="ja-JP" baseline="0" dirty="0" smtClean="0"/>
          </a:p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15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928464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Actual network on chip is like this.</a:t>
            </a:r>
          </a:p>
          <a:p>
            <a:r>
              <a:rPr kumimoji="1" lang="en-US" altLang="ja-JP" baseline="0" dirty="0" smtClean="0"/>
              <a:t>Distributed memories on NoC realize high scalability of the number of cores.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16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904911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We adopt KALRAY MPPA</a:t>
            </a:r>
            <a:r>
              <a:rPr kumimoji="1" lang="en-US" altLang="ja-JP" baseline="0" dirty="0" smtClean="0"/>
              <a:t> as</a:t>
            </a:r>
            <a:r>
              <a:rPr kumimoji="1" lang="en-US" altLang="ja-JP" dirty="0" smtClean="0"/>
              <a:t> Network-on</a:t>
            </a:r>
            <a:r>
              <a:rPr kumimoji="1" lang="en-US" altLang="ja-JP" baseline="0" dirty="0" smtClean="0"/>
              <a:t>-chip</a:t>
            </a:r>
            <a:r>
              <a:rPr kumimoji="1" lang="en-US" altLang="ja-JP" dirty="0" smtClean="0"/>
              <a:t>-based</a:t>
            </a:r>
            <a:r>
              <a:rPr kumimoji="1" lang="en-US" altLang="ja-JP" baseline="0" dirty="0" smtClean="0"/>
              <a:t> embedded many core platform.</a:t>
            </a:r>
          </a:p>
          <a:p>
            <a:r>
              <a:rPr kumimoji="1" lang="en-US" altLang="ja-JP" dirty="0" smtClean="0"/>
              <a:t>This has</a:t>
            </a:r>
            <a:r>
              <a:rPr kumimoji="1" lang="en-US" altLang="ja-JP" baseline="0" dirty="0" smtClean="0"/>
              <a:t> more than 256 cores on NoC and high power efficiency for embedded computing.</a:t>
            </a:r>
          </a:p>
          <a:p>
            <a:r>
              <a:rPr kumimoji="1" lang="en-US" altLang="ja-JP" baseline="0" dirty="0" smtClean="0"/>
              <a:t>A cluster of 16 cores called Compute Cluster shared 2 MB SRAM memory.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These memories of 16 clusters are connected to NoC.</a:t>
            </a:r>
          </a:p>
          <a:p>
            <a:r>
              <a:rPr kumimoji="1" lang="en-US" altLang="ja-JP" baseline="0" dirty="0" smtClean="0"/>
              <a:t>For I/O, a cluster of 4 cores called IO Cluster contains 2 MB SRAM and 2 GB DDR memories.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17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214326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1200" dirty="0" smtClean="0"/>
              <a:t>So far,</a:t>
            </a:r>
            <a:r>
              <a:rPr lang="en-US" altLang="ja-JP" sz="1200" baseline="0" dirty="0" smtClean="0"/>
              <a:t> </a:t>
            </a:r>
            <a:r>
              <a:rPr lang="en-US" altLang="ja-JP" sz="1200" dirty="0" smtClean="0"/>
              <a:t>I have talked about necessity and importance of embedded many-core</a:t>
            </a:r>
            <a:r>
              <a:rPr lang="en-US" altLang="ja-JP" sz="1200" baseline="0" dirty="0" smtClean="0"/>
              <a:t> platforms.</a:t>
            </a:r>
            <a:endParaRPr kumimoji="1" lang="en-US" altLang="ja-JP" dirty="0" smtClean="0"/>
          </a:p>
          <a:p>
            <a:r>
              <a:rPr kumimoji="1" lang="en-US" altLang="ja-JP" dirty="0" smtClean="0"/>
              <a:t>Secondly, </a:t>
            </a:r>
            <a:r>
              <a:rPr kumimoji="1" lang="en-US" altLang="ja-JP" baseline="0" dirty="0" smtClean="0"/>
              <a:t>we compare two type of </a:t>
            </a:r>
            <a:r>
              <a:rPr kumimoji="1" lang="en-US" altLang="ja-JP" dirty="0" smtClean="0"/>
              <a:t>many-core architecture.</a:t>
            </a:r>
          </a:p>
          <a:p>
            <a:r>
              <a:rPr kumimoji="1" lang="en-US" altLang="ja-JP" dirty="0" smtClean="0"/>
              <a:t>One is</a:t>
            </a:r>
            <a:r>
              <a:rPr kumimoji="1" lang="en-US" altLang="ja-JP" baseline="0" dirty="0" smtClean="0"/>
              <a:t> Uniform Memory Access, and the other is Non-Unified Memory Access.</a:t>
            </a:r>
          </a:p>
          <a:p>
            <a:r>
              <a:rPr kumimoji="1" lang="en-US" altLang="ja-JP" dirty="0" smtClean="0"/>
              <a:t>In</a:t>
            </a:r>
            <a:r>
              <a:rPr kumimoji="1" lang="en-US" altLang="ja-JP" baseline="0" dirty="0" smtClean="0"/>
              <a:t> Uniform Memory Access, all cores share one large memory with large bus. </a:t>
            </a:r>
          </a:p>
          <a:p>
            <a:r>
              <a:rPr kumimoji="1" lang="en-US" altLang="ja-JP" baseline="0" dirty="0" smtClean="0"/>
              <a:t>All cores are connected equally to the memory.</a:t>
            </a:r>
          </a:p>
          <a:p>
            <a:r>
              <a:rPr kumimoji="1" lang="en-US" altLang="ja-JP" baseline="0" dirty="0" smtClean="0"/>
              <a:t>This is the same architecture of single/multi core platform, so that existing software </a:t>
            </a:r>
          </a:p>
          <a:p>
            <a:r>
              <a:rPr kumimoji="1" lang="en-US" altLang="ja-JP" baseline="0" dirty="0" smtClean="0"/>
              <a:t>So that</a:t>
            </a:r>
          </a:p>
          <a:p>
            <a:r>
              <a:rPr kumimoji="1" lang="en-US" altLang="ja-JP" baseline="0" dirty="0" smtClean="0"/>
              <a:t>In contrast, in Non-Uniform Memory Access, core memory 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18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616590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2A4D5F-C6D0-4909-B26C-AF388169ED62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7842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Meiryo UI" panose="020B0604030504040204" pitchFamily="50" charset="-128"/>
                <a:cs typeface="Arial" panose="020B0604020202020204" pitchFamily="34" charset="0"/>
              </a:rPr>
              <a:t>In recent years, embedded systems have become increasingly complicated and diverse.</a:t>
            </a:r>
          </a:p>
          <a:p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Meiryo UI" panose="020B0604030504040204" pitchFamily="50" charset="-128"/>
                <a:cs typeface="Arial" panose="020B0604020202020204" pitchFamily="34" charset="0"/>
              </a:rPr>
              <a:t>Self-driving vehicles are one of this complicated and diverse systems.</a:t>
            </a:r>
          </a:p>
          <a:p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Meiryo UI" panose="020B0604030504040204" pitchFamily="50" charset="-128"/>
                <a:cs typeface="Arial" panose="020B0604020202020204" pitchFamily="34" charset="0"/>
              </a:rPr>
              <a:t>In many domains, high processing demand and low power consumption are needed.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18214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We adopt KALRAY MPPA</a:t>
            </a:r>
            <a:r>
              <a:rPr kumimoji="1" lang="en-US" altLang="ja-JP" baseline="0" dirty="0" smtClean="0"/>
              <a:t> as</a:t>
            </a:r>
            <a:r>
              <a:rPr kumimoji="1" lang="en-US" altLang="ja-JP" dirty="0" smtClean="0"/>
              <a:t> Network-on</a:t>
            </a:r>
            <a:r>
              <a:rPr kumimoji="1" lang="en-US" altLang="ja-JP" baseline="0" dirty="0" smtClean="0"/>
              <a:t>-chip</a:t>
            </a:r>
            <a:r>
              <a:rPr kumimoji="1" lang="en-US" altLang="ja-JP" dirty="0" smtClean="0"/>
              <a:t>-based</a:t>
            </a:r>
            <a:r>
              <a:rPr kumimoji="1" lang="en-US" altLang="ja-JP" baseline="0" dirty="0" smtClean="0"/>
              <a:t> embedded many core platform.</a:t>
            </a:r>
          </a:p>
          <a:p>
            <a:r>
              <a:rPr kumimoji="1" lang="en-US" altLang="ja-JP" dirty="0" smtClean="0"/>
              <a:t>This has</a:t>
            </a:r>
            <a:r>
              <a:rPr kumimoji="1" lang="en-US" altLang="ja-JP" baseline="0" dirty="0" smtClean="0"/>
              <a:t> more than 256 cores on NoC and high power efficiency for embedded computing.</a:t>
            </a:r>
          </a:p>
          <a:p>
            <a:r>
              <a:rPr kumimoji="1" lang="en-US" altLang="ja-JP" baseline="0" dirty="0" smtClean="0"/>
              <a:t>A cluster of 16 cores called Compute Cluster shared 2 MB SRAM memory.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These memories of 16 clusters are connected to NoC.</a:t>
            </a:r>
          </a:p>
          <a:p>
            <a:r>
              <a:rPr kumimoji="1" lang="en-US" altLang="ja-JP" baseline="0" dirty="0" smtClean="0"/>
              <a:t>For I/O, a cluster of 4 cores called IO Cluster contains 2 MB SRAM and 2 GB DDR memories.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20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4344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To meet this demands, we need heterogeneous systems such as coexistence of many cores, GPU, and FPGA.</a:t>
            </a:r>
          </a:p>
          <a:p>
            <a:r>
              <a:rPr kumimoji="1" lang="en-US" altLang="ja-JP" dirty="0" smtClean="0"/>
              <a:t>Combining the advantages of each platform, we think</a:t>
            </a:r>
            <a:r>
              <a:rPr kumimoji="1" lang="en-US" altLang="ja-JP" baseline="0" dirty="0" smtClean="0"/>
              <a:t> that </a:t>
            </a:r>
            <a:r>
              <a:rPr kumimoji="1" lang="en-US" altLang="ja-JP" dirty="0" smtClean="0"/>
              <a:t>heterogeneous computing can meet embedded and real-time requirements and realize high performance with reasonable power consumption.</a:t>
            </a:r>
          </a:p>
          <a:p>
            <a:r>
              <a:rPr kumimoji="1" lang="en-US" altLang="ja-JP" dirty="0" smtClean="0"/>
              <a:t>In our</a:t>
            </a:r>
            <a:r>
              <a:rPr kumimoji="1" lang="en-US" altLang="ja-JP" baseline="0" dirty="0" smtClean="0"/>
              <a:t> work, we focus on the many-core computing platforms.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40206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Subsequently, </a:t>
            </a:r>
            <a:r>
              <a:rPr kumimoji="1" lang="en-US" altLang="ja-JP" baseline="0" dirty="0" smtClean="0"/>
              <a:t>we compare two types of </a:t>
            </a:r>
            <a:r>
              <a:rPr kumimoji="1" lang="en-US" altLang="ja-JP" dirty="0" smtClean="0"/>
              <a:t>many-core Network-on-Chip architecture.</a:t>
            </a:r>
          </a:p>
          <a:p>
            <a:r>
              <a:rPr kumimoji="1" lang="en-US" altLang="ja-JP" dirty="0" smtClean="0"/>
              <a:t>One is</a:t>
            </a:r>
            <a:r>
              <a:rPr kumimoji="1" lang="en-US" altLang="ja-JP" baseline="0" dirty="0" smtClean="0"/>
              <a:t> Non-Cluster architectures, and the other is Cluster Architecture.</a:t>
            </a:r>
          </a:p>
          <a:p>
            <a:r>
              <a:rPr kumimoji="1" lang="en-US" altLang="ja-JP" dirty="0" smtClean="0"/>
              <a:t>In</a:t>
            </a:r>
            <a:r>
              <a:rPr kumimoji="1" lang="en-US" altLang="ja-JP" baseline="0" dirty="0" smtClean="0"/>
              <a:t> the former, all cores share large memories with large bandwidth. </a:t>
            </a:r>
          </a:p>
          <a:p>
            <a:r>
              <a:rPr kumimoji="1" lang="en-US" altLang="ja-JP" baseline="0" dirty="0" smtClean="0"/>
              <a:t>In contrast, in Cluster architectures, several cores gather to form a cluster and distributed memories are connected to the network on chip.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In our</a:t>
            </a:r>
            <a:r>
              <a:rPr kumimoji="1" lang="en-US" altLang="ja-JP" baseline="0" dirty="0" smtClean="0"/>
              <a:t> work, we explore latter cluster architectures for scalability.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412235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We adopt KALRAY MPPA</a:t>
            </a:r>
            <a:r>
              <a:rPr kumimoji="1" lang="en-US" altLang="ja-JP" baseline="0" dirty="0" smtClean="0"/>
              <a:t> as</a:t>
            </a:r>
            <a:r>
              <a:rPr kumimoji="1" lang="en-US" altLang="ja-JP" dirty="0" smtClean="0"/>
              <a:t> Network-on</a:t>
            </a:r>
            <a:r>
              <a:rPr kumimoji="1" lang="en-US" altLang="ja-JP" baseline="0" dirty="0" smtClean="0"/>
              <a:t>-chip</a:t>
            </a:r>
            <a:r>
              <a:rPr kumimoji="1" lang="en-US" altLang="ja-JP" dirty="0" smtClean="0"/>
              <a:t>-based</a:t>
            </a:r>
            <a:r>
              <a:rPr kumimoji="1" lang="en-US" altLang="ja-JP" baseline="0" dirty="0" smtClean="0"/>
              <a:t> embedded many core platform.</a:t>
            </a:r>
          </a:p>
          <a:p>
            <a:r>
              <a:rPr kumimoji="1" lang="en-US" altLang="ja-JP" dirty="0" smtClean="0"/>
              <a:t>This has</a:t>
            </a:r>
            <a:r>
              <a:rPr kumimoji="1" lang="en-US" altLang="ja-JP" baseline="0" dirty="0" smtClean="0"/>
              <a:t> more than 256 cores on NoC and high power efficiency for embedded computing.</a:t>
            </a:r>
          </a:p>
          <a:p>
            <a:r>
              <a:rPr kumimoji="1" lang="en-US" altLang="ja-JP" baseline="0" dirty="0" smtClean="0"/>
              <a:t>A cluster of 16 cores called Compute Cluster shared 2 MB SRAM memory.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These memories of 16 clusters are connected to NoC.</a:t>
            </a:r>
          </a:p>
          <a:p>
            <a:r>
              <a:rPr kumimoji="1" lang="en-US" altLang="ja-JP" baseline="0" dirty="0" smtClean="0"/>
              <a:t>For I/O, a cluster of 4 cores called IO Cluster contains 2 MB SRAM and 2 GB DDR memories.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41219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Actual network on chip is like this.</a:t>
            </a:r>
          </a:p>
          <a:p>
            <a:r>
              <a:rPr kumimoji="1" lang="en-US" altLang="ja-JP" baseline="0" dirty="0" smtClean="0"/>
              <a:t>Distributed memories on NoC realize high scalability of the number of cores.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13107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This</a:t>
            </a:r>
            <a:r>
              <a:rPr kumimoji="1" lang="en-US" altLang="ja-JP" baseline="0" dirty="0" smtClean="0"/>
              <a:t> is a brief summary of our work.</a:t>
            </a:r>
          </a:p>
          <a:p>
            <a:r>
              <a:rPr kumimoji="1" lang="en-US" altLang="ja-JP" baseline="0" dirty="0" smtClean="0"/>
              <a:t>We provide two contributions </a:t>
            </a:r>
            <a:r>
              <a:rPr lang="en-US" altLang="ja-JP" sz="1200" dirty="0" smtClean="0"/>
              <a:t>on NoC-based embedded many-core platform.</a:t>
            </a:r>
            <a:endParaRPr kumimoji="1" lang="en-US" altLang="ja-JP" baseline="0" dirty="0" smtClean="0"/>
          </a:p>
          <a:p>
            <a:r>
              <a:rPr kumimoji="1" lang="en-US" altLang="ja-JP" baseline="0" dirty="0" smtClean="0"/>
              <a:t>One is the evaluation of NoC data transfer between memories.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kern="0" dirty="0" smtClean="0"/>
              <a:t>The</a:t>
            </a:r>
            <a:r>
              <a:rPr lang="en-US" altLang="ja-JP" kern="0" baseline="0" dirty="0" smtClean="0"/>
              <a:t> other is </a:t>
            </a:r>
            <a:r>
              <a:rPr lang="en-US" altLang="ja-JP" dirty="0" smtClean="0"/>
              <a:t>parallelization of</a:t>
            </a:r>
            <a:r>
              <a:rPr lang="en-US" altLang="ja-JP" kern="0" baseline="0" dirty="0" smtClean="0"/>
              <a:t> </a:t>
            </a:r>
            <a:r>
              <a:rPr lang="en-US" altLang="ja-JP" kern="0" baseline="0" dirty="0" err="1" smtClean="0"/>
              <a:t>practiceal</a:t>
            </a:r>
            <a:r>
              <a:rPr lang="en-US" altLang="ja-JP" kern="0" baseline="0" dirty="0" smtClean="0"/>
              <a:t> application on MPPA.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In this</a:t>
            </a:r>
            <a:r>
              <a:rPr kumimoji="1" lang="en-US" altLang="ja-JP" baseline="0" dirty="0" smtClean="0"/>
              <a:t> talk, we focus on the latter part.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ja-JP" kern="0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96565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We port and parallelize</a:t>
            </a:r>
            <a:r>
              <a:rPr kumimoji="1" lang="en-US" altLang="ja-JP" baseline="0" dirty="0" smtClean="0"/>
              <a:t> a part of self-driving application on real-time Operating System on embedded many cores.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4771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We parallelize localization algorithm of self-driving application because it is important and </a:t>
            </a:r>
            <a:r>
              <a:rPr kumimoji="1" lang="en-US" altLang="ja-JP" dirty="0" smtClean="0"/>
              <a:t>requires high processing demand in self-driving systems.</a:t>
            </a:r>
            <a:endParaRPr kumimoji="1" lang="en-US" altLang="ja-JP" baseline="0" dirty="0" smtClean="0"/>
          </a:p>
          <a:p>
            <a:r>
              <a:rPr kumimoji="1" lang="en-US" altLang="ja-JP" dirty="0" smtClean="0"/>
              <a:t>This algorithm estimates a current position on the map by matching the 3D map data and 3D laser scan.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9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70544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/>
        </p:nvSpPr>
        <p:spPr bwMode="auto">
          <a:xfrm>
            <a:off x="304800" y="836613"/>
            <a:ext cx="84963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ja-JP" altLang="en-US"/>
          </a:p>
        </p:txBody>
      </p:sp>
      <p:sp>
        <p:nvSpPr>
          <p:cNvPr id="2344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ja-JP" altLang="en-US" noProof="0" smtClean="0"/>
              <a:t>マスタ タイトルの書式設定</a:t>
            </a:r>
          </a:p>
        </p:txBody>
      </p:sp>
      <p:sp>
        <p:nvSpPr>
          <p:cNvPr id="2344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41922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400">
                <a:latin typeface="Century" pitchFamily="18" charset="0"/>
                <a:ea typeface="ＭＳ ゴシック" pitchFamily="49" charset="-128"/>
              </a:defRPr>
            </a:lvl1pPr>
          </a:lstStyle>
          <a:p>
            <a:pPr lvl="0"/>
            <a:endParaRPr lang="ja-JP" altLang="ja-JP" noProof="0" dirty="0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626C9A-71A6-4975-A4D0-71EE440171D3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832501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2017/11/6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053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4761" y="-3882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0075" y="4748868"/>
            <a:ext cx="8515350" cy="317434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 smtClean="0"/>
              <a:t>開催日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00075" y="5136561"/>
            <a:ext cx="8543925" cy="320675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def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kumimoji="1" lang="ja-JP" altLang="en-US" dirty="0" smtClean="0"/>
              <a:t>講座名</a:t>
            </a:r>
            <a:endParaRPr kumimoji="1" lang="ja-JP" altLang="en-US" dirty="0"/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14"/>
          </p:nvPr>
        </p:nvSpPr>
        <p:spPr>
          <a:xfrm>
            <a:off x="3841339" y="73506"/>
            <a:ext cx="5281841" cy="1331912"/>
          </a:xfrm>
        </p:spPr>
        <p:txBody>
          <a:bodyPr>
            <a:normAutofit/>
          </a:bodyPr>
          <a:lstStyle>
            <a:lvl1pPr algn="r">
              <a:lnSpc>
                <a:spcPts val="104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02175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11/6/2017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4213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ja-JP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3CD035-5AEF-4BC5-8C35-6F24C63CBC82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10" name="コンテンツ プレースホルダー 2"/>
          <p:cNvSpPr>
            <a:spLocks noGrp="1"/>
          </p:cNvSpPr>
          <p:nvPr>
            <p:ph idx="12" hasCustomPrompt="1"/>
          </p:nvPr>
        </p:nvSpPr>
        <p:spPr>
          <a:xfrm>
            <a:off x="304800" y="57667"/>
            <a:ext cx="8534400" cy="28008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ja-JP" altLang="en-US" dirty="0" smtClean="0"/>
              <a:t>サブタイトルの書式設定</a:t>
            </a: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 smtClean="0"/>
              <a:t>マスタ タイトルの書式設定</a:t>
            </a:r>
            <a:r>
              <a:rPr lang="en-US" altLang="ja-JP" dirty="0" smtClean="0"/>
              <a:t>aa</a:t>
            </a:r>
          </a:p>
        </p:txBody>
      </p:sp>
    </p:spTree>
    <p:extLst>
      <p:ext uri="{BB962C8B-B14F-4D97-AF65-F5344CB8AC3E}">
        <p14:creationId xmlns:p14="http://schemas.microsoft.com/office/powerpoint/2010/main" val="5525381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ja-JP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3CD035-5AEF-4BC5-8C35-6F24C63CBC82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297180" y="228600"/>
            <a:ext cx="8549640" cy="457200"/>
          </a:xfrm>
        </p:spPr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92564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1EE09A-B188-4D74-B9CB-23A9A42D93A5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</p:spTree>
    <p:extLst>
      <p:ext uri="{BB962C8B-B14F-4D97-AF65-F5344CB8AC3E}">
        <p14:creationId xmlns:p14="http://schemas.microsoft.com/office/powerpoint/2010/main" val="42647411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228600" y="1022350"/>
            <a:ext cx="4305300" cy="5307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86300" y="1022350"/>
            <a:ext cx="4305300" cy="5307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74A89-A409-4660-A64D-3244F2BE0DD6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2" hasCustomPrompt="1"/>
          </p:nvPr>
        </p:nvSpPr>
        <p:spPr>
          <a:xfrm>
            <a:off x="304800" y="57667"/>
            <a:ext cx="8534400" cy="28008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ja-JP" altLang="en-US" dirty="0" smtClean="0"/>
              <a:t>サブタイトルの書式設定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 smtClean="0"/>
              <a:t>マスタ タイトルの書式設定</a:t>
            </a:r>
            <a:r>
              <a:rPr lang="en-US" altLang="ja-JP" dirty="0" smtClean="0"/>
              <a:t>aa</a:t>
            </a:r>
          </a:p>
        </p:txBody>
      </p:sp>
    </p:spTree>
    <p:extLst>
      <p:ext uri="{BB962C8B-B14F-4D97-AF65-F5344CB8AC3E}">
        <p14:creationId xmlns:p14="http://schemas.microsoft.com/office/powerpoint/2010/main" val="41315388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228600" y="1022350"/>
            <a:ext cx="4305300" cy="5307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86300" y="1022350"/>
            <a:ext cx="4305300" cy="5307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74A89-A409-4660-A64D-3244F2BE0DD6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297180" y="228600"/>
            <a:ext cx="8549640" cy="457200"/>
          </a:xfrm>
        </p:spPr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7348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F63E4-2340-4CEF-AFF0-02E787D37684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  <p:sp>
        <p:nvSpPr>
          <p:cNvPr id="6" name="コンテンツ プレースホルダー 2"/>
          <p:cNvSpPr>
            <a:spLocks noGrp="1"/>
          </p:cNvSpPr>
          <p:nvPr>
            <p:ph idx="12" hasCustomPrompt="1"/>
          </p:nvPr>
        </p:nvSpPr>
        <p:spPr>
          <a:xfrm>
            <a:off x="304800" y="57667"/>
            <a:ext cx="8534400" cy="28008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ja-JP" altLang="en-US" dirty="0" smtClean="0"/>
              <a:t>サブタイトルの書式設定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 smtClean="0"/>
              <a:t>マスタ タイトルの書式設定</a:t>
            </a:r>
            <a:r>
              <a:rPr lang="en-US" altLang="ja-JP" dirty="0" smtClean="0"/>
              <a:t>aa</a:t>
            </a:r>
          </a:p>
        </p:txBody>
      </p:sp>
    </p:spTree>
    <p:extLst>
      <p:ext uri="{BB962C8B-B14F-4D97-AF65-F5344CB8AC3E}">
        <p14:creationId xmlns:p14="http://schemas.microsoft.com/office/powerpoint/2010/main" val="25215445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37E5E5-1365-4CC1-AF47-5662EF606F57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297180" y="228600"/>
            <a:ext cx="8549640" cy="457200"/>
          </a:xfrm>
        </p:spPr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76241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2_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 hasCustomPrompt="1"/>
          </p:nvPr>
        </p:nvSpPr>
        <p:spPr>
          <a:xfrm>
            <a:off x="228600" y="1022350"/>
            <a:ext cx="4305300" cy="530701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dirty="0" smtClean="0"/>
              <a:t> マスター テキストの書式設定</a:t>
            </a:r>
          </a:p>
          <a:p>
            <a:pPr lvl="1"/>
            <a:r>
              <a:rPr lang="ja-JP" altLang="en-US" dirty="0" smtClean="0"/>
              <a:t> 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 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 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 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 hasCustomPrompt="1"/>
          </p:nvPr>
        </p:nvSpPr>
        <p:spPr>
          <a:xfrm>
            <a:off x="4686300" y="1022350"/>
            <a:ext cx="4305300" cy="530701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dirty="0" smtClean="0"/>
              <a:t> マスター テキストの書式設定</a:t>
            </a:r>
          </a:p>
          <a:p>
            <a:pPr lvl="1"/>
            <a:r>
              <a:rPr lang="ja-JP" altLang="en-US" dirty="0" smtClean="0"/>
              <a:t> 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 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 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 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ja-JP" alt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74A89-A409-4660-A64D-3244F2BE0DD6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ja-JP" smtClean="0"/>
              <a:t>2015/09/17</a:t>
            </a:r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070097643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 smtClean="0"/>
              <a:t>マスタ タイトルの書式設定</a:t>
            </a:r>
            <a:r>
              <a:rPr lang="en-US" altLang="ja-JP" dirty="0" smtClean="0"/>
              <a:t>aa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  <a:r>
              <a:rPr lang="en-US" altLang="ja-JP" smtClean="0"/>
              <a:t>aaa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  <a:r>
              <a:rPr lang="en-US" altLang="ja-JP" smtClean="0"/>
              <a:t>aaa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  <a:r>
              <a:rPr lang="en-US" altLang="ja-JP" smtClean="0"/>
              <a:t>aaa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  <a:r>
              <a:rPr lang="en-US" altLang="ja-JP" smtClean="0"/>
              <a:t>aaa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r>
              <a:rPr lang="en-US" altLang="ja-JP" smtClean="0"/>
              <a:t>aaa</a:t>
            </a:r>
          </a:p>
        </p:txBody>
      </p:sp>
      <p:sp>
        <p:nvSpPr>
          <p:cNvPr id="23347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a typeface="ＭＳ 明朝" panose="02020609040205080304" pitchFamily="17" charset="-128"/>
              </a:defRPr>
            </a:lvl1pPr>
          </a:lstStyle>
          <a:p>
            <a:pPr>
              <a:defRPr/>
            </a:pPr>
            <a:fld id="{6B0B1211-5ACC-4C26-830D-13C7017043BB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>
            <a:off x="304800" y="836613"/>
            <a:ext cx="84963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34" r:id="rId1"/>
    <p:sldLayoutId id="2147484035" r:id="rId2"/>
    <p:sldLayoutId id="2147484040" r:id="rId3"/>
    <p:sldLayoutId id="2147484036" r:id="rId4"/>
    <p:sldLayoutId id="2147484037" r:id="rId5"/>
    <p:sldLayoutId id="2147484041" r:id="rId6"/>
    <p:sldLayoutId id="2147484039" r:id="rId7"/>
    <p:sldLayoutId id="2147484038" r:id="rId8"/>
    <p:sldLayoutId id="2147484043" r:id="rId9"/>
    <p:sldLayoutId id="2147484044" r:id="rId10"/>
    <p:sldLayoutId id="2147484046" r:id="rId11"/>
    <p:sldLayoutId id="2147484047" r:id="rId12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9pPr>
    </p:titleStyle>
    <p:bodyStyle>
      <a:lvl1pPr marL="180975" indent="-18097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l"/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534988" indent="-17462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2400">
          <a:solidFill>
            <a:schemeClr val="tx1"/>
          </a:solidFill>
          <a:latin typeface="+mn-lt"/>
          <a:ea typeface="+mn-ea"/>
          <a:cs typeface="+mn-cs"/>
        </a:defRPr>
      </a:lvl2pPr>
      <a:lvl3pPr marL="896938" indent="-182563" algn="l" rtl="0" eaLnBrk="0" fontAlgn="base" hangingPunct="0">
        <a:spcBef>
          <a:spcPct val="20000"/>
        </a:spcBef>
        <a:spcAft>
          <a:spcPct val="0"/>
        </a:spcAft>
        <a:buFont typeface="Times New Roman" panose="02020603050405020304" pitchFamily="18" charset="0"/>
        <a:buChar char="–"/>
        <a:defRPr kumimoji="1" sz="2400">
          <a:solidFill>
            <a:schemeClr val="tx1"/>
          </a:solidFill>
          <a:latin typeface="+mn-lt"/>
          <a:ea typeface="+mn-ea"/>
          <a:cs typeface="+mn-cs"/>
        </a:defRPr>
      </a:lvl3pPr>
      <a:lvl4pPr marL="1258888" indent="-182563" algn="l" rtl="0" eaLnBrk="0" fontAlgn="base" hangingPunct="0">
        <a:spcBef>
          <a:spcPct val="20000"/>
        </a:spcBef>
        <a:spcAft>
          <a:spcPct val="0"/>
        </a:spcAft>
        <a:buChar char="–"/>
        <a:defRPr kumimoji="1" sz="2400">
          <a:solidFill>
            <a:schemeClr val="tx1"/>
          </a:solidFill>
          <a:latin typeface="+mn-lt"/>
          <a:ea typeface="+mn-ea"/>
          <a:cs typeface="+mn-cs"/>
        </a:defRPr>
      </a:lvl4pPr>
      <a:lvl5pPr marL="1612900" indent="-174625" algn="l" rtl="0" eaLnBrk="0" fontAlgn="base" hangingPunct="0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5pPr>
      <a:lvl6pPr marL="2070100" indent="-174625" algn="l" rtl="0" fontAlgn="base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6pPr>
      <a:lvl7pPr marL="2527300" indent="-174625" algn="l" rtl="0" fontAlgn="base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7pPr>
      <a:lvl8pPr marL="2984500" indent="-174625" algn="l" rtl="0" fontAlgn="base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8pPr>
      <a:lvl9pPr marL="3441700" indent="-174625" algn="l" rtl="0" fontAlgn="base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 bwMode="auto">
          <a:xfrm>
            <a:off x="-45658" y="-76200"/>
            <a:ext cx="9222846" cy="4258925"/>
          </a:xfrm>
          <a:prstGeom prst="rect">
            <a:avLst/>
          </a:prstGeom>
          <a:solidFill>
            <a:srgbClr val="002060"/>
          </a:solidFill>
          <a:ln w="1905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rot="0" spcFirstLastPara="0" vertOverflow="overflow" horzOverflow="overflow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endParaRPr kumimoji="1" lang="ja-JP" altLang="en-US" b="1" dirty="0">
              <a:latin typeface="+mn-lt"/>
              <a:cs typeface="メイリオ" pitchFamily="50" charset="-128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4"/>
          </p:nvPr>
        </p:nvSpPr>
        <p:spPr>
          <a:xfrm>
            <a:off x="2133600" y="152400"/>
            <a:ext cx="6855691" cy="251460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ja-JP" sz="1800" dirty="0" smtClean="0"/>
              <a:t>Nov. </a:t>
            </a:r>
            <a:r>
              <a:rPr lang="en-US" altLang="ja-JP" sz="1800" dirty="0"/>
              <a:t>6</a:t>
            </a:r>
            <a:r>
              <a:rPr lang="en-US" altLang="ja-JP" sz="1800" baseline="30000" dirty="0" smtClean="0"/>
              <a:t>th</a:t>
            </a:r>
            <a:r>
              <a:rPr lang="en-US" altLang="ja-JP" sz="1800" dirty="0" smtClean="0"/>
              <a:t> 2017 </a:t>
            </a:r>
            <a:endParaRPr lang="en-US" altLang="ja-JP" sz="18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ja-JP" sz="1800" dirty="0"/>
              <a:t>The </a:t>
            </a:r>
            <a:r>
              <a:rPr lang="en-US" altLang="ja-JP" sz="1800" dirty="0" smtClean="0"/>
              <a:t>35</a:t>
            </a:r>
            <a:r>
              <a:rPr lang="en-US" altLang="ja-JP" sz="1800" baseline="30000" dirty="0" smtClean="0"/>
              <a:t>th</a:t>
            </a:r>
            <a:r>
              <a:rPr lang="en-US" altLang="ja-JP" sz="1800" dirty="0" smtClean="0"/>
              <a:t> IEEE </a:t>
            </a:r>
            <a:r>
              <a:rPr lang="en-US" altLang="ja-JP" sz="1800" dirty="0" err="1" smtClean="0"/>
              <a:t>ICCD@Boston</a:t>
            </a:r>
            <a:r>
              <a:rPr lang="en-US" altLang="ja-JP" sz="1800" dirty="0" smtClean="0"/>
              <a:t>,</a:t>
            </a:r>
            <a:r>
              <a:rPr lang="ja-JP" altLang="en-US" sz="1800" dirty="0" smtClean="0"/>
              <a:t> </a:t>
            </a:r>
            <a:r>
              <a:rPr lang="en-US" altLang="ja-JP" sz="1800" dirty="0" smtClean="0"/>
              <a:t>USA</a:t>
            </a:r>
            <a:endParaRPr lang="en-US" altLang="ja-JP" sz="1800" dirty="0"/>
          </a:p>
        </p:txBody>
      </p:sp>
      <p:sp>
        <p:nvSpPr>
          <p:cNvPr id="15" name="サブタイトル 5"/>
          <p:cNvSpPr txBox="1">
            <a:spLocks/>
          </p:cNvSpPr>
          <p:nvPr/>
        </p:nvSpPr>
        <p:spPr bwMode="auto">
          <a:xfrm>
            <a:off x="2835693" y="5857363"/>
            <a:ext cx="3782792" cy="14560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kumimoji="1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None/>
              <a:defRPr kumimoji="1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1800" kern="0" dirty="0" smtClean="0">
              <a:latin typeface="+mj-lt"/>
            </a:endParaRPr>
          </a:p>
        </p:txBody>
      </p:sp>
      <p:sp>
        <p:nvSpPr>
          <p:cNvPr id="16" name="サブタイトル 5"/>
          <p:cNvSpPr txBox="1">
            <a:spLocks/>
          </p:cNvSpPr>
          <p:nvPr/>
        </p:nvSpPr>
        <p:spPr bwMode="auto">
          <a:xfrm>
            <a:off x="6678392" y="5857364"/>
            <a:ext cx="3795594" cy="145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2372">
                <a:solidFill>
                  <a:schemeClr val="tx1"/>
                </a:solidFill>
                <a:latin typeface="Century" pitchFamily="18" charset="0"/>
                <a:ea typeface="ＭＳ ゴシック" pitchFamily="49" charset="-128"/>
                <a:cs typeface="+mn-cs"/>
              </a:defRPr>
            </a:lvl1pPr>
            <a:lvl2pPr marL="528666" indent="-172561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340" indent="-180406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44013" indent="-180406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93843" indent="-17256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45640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97438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49236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01034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endParaRPr lang="en-US" altLang="ja-JP" sz="1800" kern="0" dirty="0" smtClean="0">
              <a:latin typeface="+mj-lt"/>
            </a:endParaRPr>
          </a:p>
        </p:txBody>
      </p:sp>
      <p:sp>
        <p:nvSpPr>
          <p:cNvPr id="30" name="サブタイトル 5"/>
          <p:cNvSpPr txBox="1">
            <a:spLocks/>
          </p:cNvSpPr>
          <p:nvPr/>
        </p:nvSpPr>
        <p:spPr bwMode="auto">
          <a:xfrm>
            <a:off x="3416339" y="4563724"/>
            <a:ext cx="3129223" cy="1760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kumimoji="1" sz="2372">
                <a:solidFill>
                  <a:schemeClr val="tx1"/>
                </a:solidFill>
                <a:latin typeface="Century" pitchFamily="18" charset="0"/>
                <a:ea typeface="ＭＳ ゴシック" pitchFamily="49" charset="-128"/>
                <a:cs typeface="+mn-cs"/>
              </a:defRPr>
            </a:lvl1pPr>
            <a:lvl2pPr marL="528666" indent="-172561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340" indent="-180406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44013" indent="-180406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93843" indent="-17256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45640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97438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49236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01034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ja-JP" sz="1800" i="0" u="none" strike="noStrike" kern="0" cap="none" spc="0" normalizeH="0" baseline="0" noProof="0" dirty="0" err="1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ＭＳ ゴシック" pitchFamily="49" charset="-128"/>
              </a:rPr>
              <a:t>Shinpei</a:t>
            </a:r>
            <a:r>
              <a:rPr kumimoji="1" lang="en-US" altLang="ja-JP" sz="1800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ＭＳ ゴシック" pitchFamily="49" charset="-128"/>
              </a:rPr>
              <a:t> Kato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ja-JP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ＭＳ ゴシック" pitchFamily="49" charset="-128"/>
              </a:rPr>
              <a:t>Graduate School of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ja-JP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ＭＳ ゴシック" pitchFamily="49" charset="-128"/>
              </a:rPr>
              <a:t>Information Science and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ja-JP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ＭＳ ゴシック" pitchFamily="49" charset="-128"/>
              </a:rPr>
              <a:t>Technology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1" lang="en-US" altLang="ja-JP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ＭＳ ゴシック" pitchFamily="49" charset="-128"/>
              </a:rPr>
              <a:t>The University of Tokyo</a:t>
            </a:r>
          </a:p>
        </p:txBody>
      </p:sp>
      <p:sp>
        <p:nvSpPr>
          <p:cNvPr id="31" name="サブタイトル 5"/>
          <p:cNvSpPr txBox="1">
            <a:spLocks/>
          </p:cNvSpPr>
          <p:nvPr/>
        </p:nvSpPr>
        <p:spPr bwMode="auto">
          <a:xfrm>
            <a:off x="6464339" y="4563725"/>
            <a:ext cx="2984461" cy="145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2372">
                <a:solidFill>
                  <a:schemeClr val="tx1"/>
                </a:solidFill>
                <a:latin typeface="Century" pitchFamily="18" charset="0"/>
                <a:ea typeface="ＭＳ ゴシック" pitchFamily="49" charset="-128"/>
                <a:cs typeface="+mn-cs"/>
              </a:defRPr>
            </a:lvl1pPr>
            <a:lvl2pPr marL="528666" indent="-172561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340" indent="-180406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44013" indent="-180406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93843" indent="-17256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45640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97438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49236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01034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ja-JP" sz="1800" kern="0" dirty="0" smtClean="0">
                <a:solidFill>
                  <a:srgbClr val="002060"/>
                </a:solidFill>
                <a:latin typeface="メイリオ"/>
              </a:rPr>
              <a:t>Takuya </a:t>
            </a:r>
            <a:r>
              <a:rPr lang="en-US" altLang="ja-JP" sz="1800" kern="0" dirty="0" err="1" smtClean="0">
                <a:solidFill>
                  <a:srgbClr val="002060"/>
                </a:solidFill>
                <a:latin typeface="メイリオ"/>
              </a:rPr>
              <a:t>Azumi</a:t>
            </a:r>
            <a:endParaRPr lang="en-US" altLang="ja-JP" sz="1800" kern="0" dirty="0">
              <a:solidFill>
                <a:srgbClr val="002060"/>
              </a:solidFill>
              <a:latin typeface="メイリオ"/>
            </a:endParaRPr>
          </a:p>
          <a:p>
            <a:pPr algn="l">
              <a:lnSpc>
                <a:spcPct val="150000"/>
              </a:lnSpc>
            </a:pPr>
            <a:r>
              <a:rPr lang="en-US" altLang="ja-JP" sz="1600" kern="0" dirty="0" smtClean="0">
                <a:solidFill>
                  <a:srgbClr val="002060"/>
                </a:solidFill>
                <a:latin typeface="メイリオ"/>
              </a:rPr>
              <a:t>Graduate School of </a:t>
            </a:r>
          </a:p>
          <a:p>
            <a:pPr algn="l"/>
            <a:r>
              <a:rPr lang="en-US" altLang="ja-JP" sz="1600" kern="0" dirty="0" smtClean="0">
                <a:solidFill>
                  <a:srgbClr val="002060"/>
                </a:solidFill>
                <a:latin typeface="メイリオ"/>
              </a:rPr>
              <a:t>Engineering Science</a:t>
            </a:r>
          </a:p>
          <a:p>
            <a:pPr algn="l">
              <a:lnSpc>
                <a:spcPct val="150000"/>
              </a:lnSpc>
            </a:pPr>
            <a:r>
              <a:rPr lang="en-US" altLang="ja-JP" sz="1600" kern="0" dirty="0" smtClean="0">
                <a:solidFill>
                  <a:srgbClr val="002060"/>
                </a:solidFill>
                <a:latin typeface="メイリオ"/>
              </a:rPr>
              <a:t>Osaka University</a:t>
            </a:r>
          </a:p>
        </p:txBody>
      </p:sp>
      <p:sp>
        <p:nvSpPr>
          <p:cNvPr id="32" name="サブタイトル 5"/>
          <p:cNvSpPr txBox="1">
            <a:spLocks/>
          </p:cNvSpPr>
          <p:nvPr/>
        </p:nvSpPr>
        <p:spPr bwMode="auto">
          <a:xfrm>
            <a:off x="457201" y="4563725"/>
            <a:ext cx="3210587" cy="145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2372">
                <a:solidFill>
                  <a:schemeClr val="tx1"/>
                </a:solidFill>
                <a:latin typeface="Century" pitchFamily="18" charset="0"/>
                <a:ea typeface="ＭＳ ゴシック" pitchFamily="49" charset="-128"/>
                <a:cs typeface="+mn-cs"/>
              </a:defRPr>
            </a:lvl1pPr>
            <a:lvl2pPr marL="528666" indent="-172561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340" indent="-180406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44013" indent="-180406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93843" indent="-17256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45640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97438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49236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01034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ja-JP" sz="1800" b="1" u="sng" kern="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/>
              </a:rPr>
              <a:t>Yuya Maruyama</a:t>
            </a:r>
          </a:p>
          <a:p>
            <a:pPr algn="l">
              <a:lnSpc>
                <a:spcPct val="150000"/>
              </a:lnSpc>
            </a:pPr>
            <a:r>
              <a:rPr lang="en-US" altLang="ja-JP" sz="1600" kern="0" dirty="0" smtClean="0">
                <a:solidFill>
                  <a:srgbClr val="002060"/>
                </a:solidFill>
                <a:latin typeface="メイリオ"/>
              </a:rPr>
              <a:t>Graduate School of </a:t>
            </a:r>
          </a:p>
          <a:p>
            <a:pPr algn="l"/>
            <a:r>
              <a:rPr lang="en-US" altLang="ja-JP" sz="1600" kern="0" dirty="0" smtClean="0">
                <a:solidFill>
                  <a:srgbClr val="002060"/>
                </a:solidFill>
                <a:latin typeface="メイリオ"/>
              </a:rPr>
              <a:t>Engineering Science</a:t>
            </a:r>
          </a:p>
          <a:p>
            <a:pPr algn="l">
              <a:lnSpc>
                <a:spcPct val="150000"/>
              </a:lnSpc>
            </a:pPr>
            <a:r>
              <a:rPr lang="en-US" altLang="ja-JP" sz="1600" kern="0" dirty="0" smtClean="0">
                <a:solidFill>
                  <a:srgbClr val="002060"/>
                </a:solidFill>
                <a:latin typeface="メイリオ"/>
              </a:rPr>
              <a:t>Osaka University</a:t>
            </a:r>
          </a:p>
        </p:txBody>
      </p:sp>
      <p:cxnSp>
        <p:nvCxnSpPr>
          <p:cNvPr id="19" name="Straight Connector 7"/>
          <p:cNvCxnSpPr/>
          <p:nvPr/>
        </p:nvCxnSpPr>
        <p:spPr>
          <a:xfrm flipV="1">
            <a:off x="381001" y="4579031"/>
            <a:ext cx="3632" cy="146227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7"/>
          <p:cNvCxnSpPr/>
          <p:nvPr/>
        </p:nvCxnSpPr>
        <p:spPr>
          <a:xfrm flipV="1">
            <a:off x="3356433" y="4571435"/>
            <a:ext cx="0" cy="1676965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7"/>
          <p:cNvCxnSpPr/>
          <p:nvPr/>
        </p:nvCxnSpPr>
        <p:spPr>
          <a:xfrm flipV="1">
            <a:off x="6400801" y="4573629"/>
            <a:ext cx="3632" cy="146227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209699" y="2336860"/>
            <a:ext cx="8759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ja-JP" sz="32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Exploring Scalable Data Allocation </a:t>
            </a:r>
            <a:endParaRPr lang="en-US" altLang="ja-JP" sz="3200" b="1" dirty="0" smtClean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ja-JP" sz="3200" b="1" dirty="0" smtClean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and </a:t>
            </a:r>
            <a:r>
              <a:rPr lang="en-US" altLang="ja-JP" sz="32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Parallel Computing</a:t>
            </a:r>
            <a:br>
              <a:rPr lang="en-US" altLang="ja-JP" sz="32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en-US" altLang="ja-JP" sz="32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on NoC-based Embedded Many Cores</a:t>
            </a:r>
            <a:endParaRPr kumimoji="1" lang="ja-JP" altLang="en-US" sz="24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686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角丸四角形吹き出し 334"/>
          <p:cNvSpPr/>
          <p:nvPr/>
        </p:nvSpPr>
        <p:spPr bwMode="auto">
          <a:xfrm>
            <a:off x="154482" y="4937215"/>
            <a:ext cx="3266446" cy="1099052"/>
          </a:xfrm>
          <a:prstGeom prst="wedgeRoundRectCallout">
            <a:avLst>
              <a:gd name="adj1" fmla="val 50426"/>
              <a:gd name="adj2" fmla="val -108788"/>
              <a:gd name="adj3" fmla="val 16667"/>
            </a:avLst>
          </a:prstGeom>
          <a:solidFill>
            <a:schemeClr val="accent6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ja-JP" sz="2400" b="1" dirty="0">
                <a:solidFill>
                  <a:srgbClr val="FF0000"/>
                </a:solidFill>
                <a:latin typeface="Yu Gothic UI" panose="020B0500000000000000" pitchFamily="50" charset="-128"/>
                <a:ea typeface="Yu Gothic UI" panose="020B0500000000000000" pitchFamily="50" charset="-128"/>
              </a:rPr>
              <a:t>Parallelize part of the </a:t>
            </a:r>
            <a:r>
              <a:rPr lang="en-US" altLang="ja-JP" sz="2400" b="1" dirty="0" smtClean="0">
                <a:solidFill>
                  <a:srgbClr val="FF0000"/>
                </a:solidFill>
                <a:latin typeface="Yu Gothic UI" panose="020B0500000000000000" pitchFamily="50" charset="-128"/>
                <a:ea typeface="Yu Gothic UI" panose="020B0500000000000000" pitchFamily="50" charset="-128"/>
              </a:rPr>
              <a:t>bottleneck</a:t>
            </a:r>
            <a:endParaRPr lang="en-US" altLang="ja-JP" sz="2400" b="1" dirty="0">
              <a:solidFill>
                <a:srgbClr val="FF0000"/>
              </a:solidFill>
              <a:latin typeface="Yu Gothic UI" panose="020B0500000000000000" pitchFamily="50" charset="-128"/>
              <a:ea typeface="Yu Gothic UI" panose="020B0500000000000000" pitchFamily="50" charset="-128"/>
            </a:endParaRPr>
          </a:p>
        </p:txBody>
      </p:sp>
      <p:sp>
        <p:nvSpPr>
          <p:cNvPr id="333" name="角丸四角形吹き出し 332"/>
          <p:cNvSpPr/>
          <p:nvPr/>
        </p:nvSpPr>
        <p:spPr bwMode="auto">
          <a:xfrm>
            <a:off x="4876799" y="916075"/>
            <a:ext cx="3511927" cy="2484350"/>
          </a:xfrm>
          <a:prstGeom prst="wedgeRoundRectCallout">
            <a:avLst>
              <a:gd name="adj1" fmla="val -66282"/>
              <a:gd name="adj2" fmla="val 40610"/>
              <a:gd name="adj3" fmla="val 16667"/>
            </a:avLst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332" name="右矢印 331"/>
          <p:cNvSpPr/>
          <p:nvPr/>
        </p:nvSpPr>
        <p:spPr bwMode="auto">
          <a:xfrm rot="1848449">
            <a:off x="3125544" y="3066810"/>
            <a:ext cx="1875806" cy="1713293"/>
          </a:xfrm>
          <a:prstGeom prst="rightArrow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>
          <a:xfrm>
            <a:off x="7239000" y="6536307"/>
            <a:ext cx="1905000" cy="304800"/>
          </a:xfrm>
        </p:spPr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10</a:t>
            </a:fld>
            <a:endParaRPr lang="en-US" altLang="ja-JP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/>
              <a:t>[Practical Application]</a:t>
            </a:r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Self-driving/Localization/Parallelization</a:t>
            </a:r>
            <a:endParaRPr kumimoji="1" lang="ja-JP" altLang="en-US" dirty="0"/>
          </a:p>
        </p:txBody>
      </p:sp>
      <p:grpSp>
        <p:nvGrpSpPr>
          <p:cNvPr id="320" name="グループ化 319"/>
          <p:cNvGrpSpPr/>
          <p:nvPr/>
        </p:nvGrpSpPr>
        <p:grpSpPr>
          <a:xfrm>
            <a:off x="5441502" y="994054"/>
            <a:ext cx="2396406" cy="2304650"/>
            <a:chOff x="5108575" y="199673"/>
            <a:chExt cx="8372182" cy="7940873"/>
          </a:xfrm>
          <a:solidFill>
            <a:schemeClr val="bg1"/>
          </a:solidFill>
        </p:grpSpPr>
        <p:grpSp>
          <p:nvGrpSpPr>
            <p:cNvPr id="8" name="グループ化 7"/>
            <p:cNvGrpSpPr/>
            <p:nvPr/>
          </p:nvGrpSpPr>
          <p:grpSpPr>
            <a:xfrm>
              <a:off x="6067357" y="1163093"/>
              <a:ext cx="1559764" cy="1448353"/>
              <a:chOff x="4131273" y="2049160"/>
              <a:chExt cx="2133599" cy="1981200"/>
            </a:xfrm>
            <a:grpFill/>
          </p:grpSpPr>
          <p:sp>
            <p:nvSpPr>
              <p:cNvPr id="303" name="正方形/長方形 302"/>
              <p:cNvSpPr/>
              <p:nvPr/>
            </p:nvSpPr>
            <p:spPr bwMode="auto">
              <a:xfrm>
                <a:off x="4131273" y="2049160"/>
                <a:ext cx="2133599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4" name="正方形/長方形 30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5" name="正方形/長方形 30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6" name="正方形/長方形 30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7" name="正方形/長方形 30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8" name="正方形/長方形 30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9" name="正方形/長方形 30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0" name="正方形/長方形 30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1" name="正方形/長方形 31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2" name="正方形/長方形 31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3" name="正方形/長方形 31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4" name="正方形/長方形 31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5" name="正方形/長方形 31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6" name="正方形/長方形 31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7" name="正方形/長方形 31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8" name="正方形/長方形 31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9" name="正方形/長方形 31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9" name="グループ化 8"/>
            <p:cNvGrpSpPr/>
            <p:nvPr/>
          </p:nvGrpSpPr>
          <p:grpSpPr>
            <a:xfrm>
              <a:off x="6067357" y="2683371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286" name="正方形/長方形 28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7" name="正方形/長方形 28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8" name="正方形/長方形 28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9" name="正方形/長方形 28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0" name="正方形/長方形 28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1" name="正方形/長方形 29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2" name="正方形/長方形 29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3" name="正方形/長方形 29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4" name="正方形/長方形 29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5" name="正方形/長方形 29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6" name="正方形/長方形 29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7" name="正方形/長方形 29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8" name="正方形/長方形 29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9" name="正方形/長方形 29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0" name="正方形/長方形 29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1" name="正方形/長方形 30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2" name="正方形/長方形 30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" name="グループ化 9"/>
            <p:cNvGrpSpPr/>
            <p:nvPr/>
          </p:nvGrpSpPr>
          <p:grpSpPr>
            <a:xfrm>
              <a:off x="6067357" y="4203652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269" name="正方形/長方形 26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0" name="正方形/長方形 26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1" name="正方形/長方形 27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2" name="正方形/長方形 27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3" name="正方形/長方形 27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4" name="正方形/長方形 27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5" name="正方形/長方形 27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6" name="正方形/長方形 27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7" name="正方形/長方形 27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8" name="正方形/長方形 27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9" name="正方形/長方形 27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0" name="正方形/長方形 27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1" name="正方形/長方形 28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2" name="正方形/長方形 28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3" name="正方形/長方形 28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4" name="正方形/長方形 28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5" name="正方形/長方形 28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1" name="グループ化 10"/>
            <p:cNvGrpSpPr/>
            <p:nvPr/>
          </p:nvGrpSpPr>
          <p:grpSpPr>
            <a:xfrm>
              <a:off x="6067357" y="5723929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252" name="正方形/長方形 25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" name="正方形/長方形 25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" name="正方形/長方形 25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" name="正方形/長方形 25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" name="正方形/長方形 25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" name="正方形/長方形 25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" name="正方形/長方形 25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" name="正方形/長方形 25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" name="正方形/長方形 25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" name="正方形/長方形 26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" name="正方形/長方形 26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" name="正方形/長方形 26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" name="正方形/長方形 26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" name="正方形/長方形 26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" name="正方形/長方形 26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" name="正方形/長方形 26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" name="正方形/長方形 26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2" name="グループ化 11"/>
            <p:cNvGrpSpPr/>
            <p:nvPr/>
          </p:nvGrpSpPr>
          <p:grpSpPr>
            <a:xfrm>
              <a:off x="7697596" y="1161169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235" name="正方形/長方形 23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" name="正方形/長方形 23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" name="正方形/長方形 23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8" name="正方形/長方形 23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9" name="正方形/長方形 23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" name="正方形/長方形 23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" name="正方形/長方形 24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" name="正方形/長方形 24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" name="正方形/長方形 24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" name="正方形/長方形 24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" name="正方形/長方形 24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" name="正方形/長方形 24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" name="正方形/長方形 24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" name="正方形/長方形 24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" name="正方形/長方形 24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" name="正方形/長方形 24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" name="正方形/長方形 25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3" name="グループ化 12"/>
            <p:cNvGrpSpPr/>
            <p:nvPr/>
          </p:nvGrpSpPr>
          <p:grpSpPr>
            <a:xfrm>
              <a:off x="7697596" y="2681447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218" name="正方形/長方形 21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" name="正方形/長方形 21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" name="正方形/長方形 21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" name="正方形/長方形 22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" name="正方形/長方形 22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" name="正方形/長方形 22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" name="正方形/長方形 22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" name="正方形/長方形 22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" name="正方形/長方形 22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" name="正方形/長方形 22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" name="正方形/長方形 22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" name="正方形/長方形 22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" name="正方形/長方形 22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" name="正方形/長方形 23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" name="正方形/長方形 23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" name="正方形/長方形 23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" name="正方形/長方形 23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4" name="グループ化 13"/>
            <p:cNvGrpSpPr/>
            <p:nvPr/>
          </p:nvGrpSpPr>
          <p:grpSpPr>
            <a:xfrm>
              <a:off x="7697596" y="4201726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201" name="正方形/長方形 20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2" name="正方形/長方形 20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3" name="正方形/長方形 20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4" name="正方形/長方形 20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5" name="正方形/長方形 20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6" name="正方形/長方形 20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7" name="正方形/長方形 20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8" name="正方形/長方形 20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" name="正方形/長方形 20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" name="正方形/長方形 20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" name="正方形/長方形 21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" name="正方形/長方形 21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" name="正方形/長方形 21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" name="正方形/長方形 21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" name="正方形/長方形 21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" name="正方形/長方形 21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" name="正方形/長方形 21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5" name="グループ化 14"/>
            <p:cNvGrpSpPr/>
            <p:nvPr/>
          </p:nvGrpSpPr>
          <p:grpSpPr>
            <a:xfrm>
              <a:off x="7697596" y="5722005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184" name="正方形/長方形 18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5" name="正方形/長方形 18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6" name="正方形/長方形 18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7" name="正方形/長方形 18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8" name="正方形/長方形 18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9" name="正方形/長方形 18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0" name="正方形/長方形 18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1" name="正方形/長方形 19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2" name="正方形/長方形 19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3" name="正方形/長方形 19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4" name="正方形/長方形 19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5" name="正方形/長方形 19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6" name="正方形/長方形 19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7" name="正方形/長方形 19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8" name="正方形/長方形 19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9" name="正方形/長方形 19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0" name="正方形/長方形 19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6" name="グループ化 15"/>
            <p:cNvGrpSpPr/>
            <p:nvPr/>
          </p:nvGrpSpPr>
          <p:grpSpPr>
            <a:xfrm>
              <a:off x="9322100" y="1155621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167" name="正方形/長方形 16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8" name="正方形/長方形 16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9" name="正方形/長方形 16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0" name="正方形/長方形 16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1" name="正方形/長方形 17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2" name="正方形/長方形 17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3" name="正方形/長方形 17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4" name="正方形/長方形 17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5" name="正方形/長方形 17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6" name="正方形/長方形 17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7" name="正方形/長方形 17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8" name="正方形/長方形 17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9" name="正方形/長方形 17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0" name="正方形/長方形 17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1" name="正方形/長方形 18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2" name="正方形/長方形 18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3" name="正方形/長方形 18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7" name="グループ化 16"/>
            <p:cNvGrpSpPr/>
            <p:nvPr/>
          </p:nvGrpSpPr>
          <p:grpSpPr>
            <a:xfrm>
              <a:off x="9322100" y="2675902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150" name="正方形/長方形 14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1" name="正方形/長方形 15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2" name="正方形/長方形 15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3" name="正方形/長方形 15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4" name="正方形/長方形 15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5" name="正方形/長方形 15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6" name="正方形/長方形 15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7" name="正方形/長方形 15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8" name="正方形/長方形 15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9" name="正方形/長方形 15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0" name="正方形/長方形 15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1" name="正方形/長方形 16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2" name="正方形/長方形 16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3" name="正方形/長方形 16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4" name="正方形/長方形 16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5" name="正方形/長方形 16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6" name="正方形/長方形 16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8" name="グループ化 17"/>
            <p:cNvGrpSpPr/>
            <p:nvPr/>
          </p:nvGrpSpPr>
          <p:grpSpPr>
            <a:xfrm>
              <a:off x="9322100" y="4196179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133" name="正方形/長方形 13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4" name="正方形/長方形 13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5" name="正方形/長方形 13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6" name="正方形/長方形 13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7" name="正方形/長方形 13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8" name="正方形/長方形 13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9" name="正方形/長方形 13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0" name="正方形/長方形 13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1" name="正方形/長方形 14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2" name="正方形/長方形 14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3" name="正方形/長方形 14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4" name="正方形/長方形 14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5" name="正方形/長方形 14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6" name="正方形/長方形 14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7" name="正方形/長方形 14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8" name="正方形/長方形 14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9" name="正方形/長方形 14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9" name="グループ化 18"/>
            <p:cNvGrpSpPr/>
            <p:nvPr/>
          </p:nvGrpSpPr>
          <p:grpSpPr>
            <a:xfrm>
              <a:off x="9322100" y="5716458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116" name="正方形/長方形 11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" name="正方形/長方形 11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" name="正方形/長方形 11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" name="正方形/長方形 11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" name="正方形/長方形 11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" name="正方形/長方形 12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" name="正方形/長方形 12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" name="正方形/長方形 12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" name="正方形/長方形 12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" name="正方形/長方形 12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" name="正方形/長方形 12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" name="正方形/長方形 12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" name="正方形/長方形 12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" name="正方形/長方形 12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" name="正方形/長方形 12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" name="正方形/長方形 13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" name="正方形/長方形 13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" name="グループ化 19"/>
            <p:cNvGrpSpPr/>
            <p:nvPr/>
          </p:nvGrpSpPr>
          <p:grpSpPr>
            <a:xfrm>
              <a:off x="10952336" y="1153697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99" name="正方形/長方形 9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" name="正方形/長方形 9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" name="正方形/長方形 10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2" name="正方形/長方形 10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3" name="正方形/長方形 10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" name="正方形/長方形 10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" name="正方形/長方形 10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" name="正方形/長方形 10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" name="正方形/長方形 10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" name="正方形/長方形 10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" name="正方形/長方形 10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" name="正方形/長方形 10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" name="正方形/長方形 11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" name="正方形/長方形 11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" name="正方形/長方形 11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" name="正方形/長方形 11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" name="正方形/長方形 11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1" name="グループ化 20"/>
            <p:cNvGrpSpPr/>
            <p:nvPr/>
          </p:nvGrpSpPr>
          <p:grpSpPr>
            <a:xfrm>
              <a:off x="10952336" y="2673978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82" name="正方形/長方形 8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" name="正方形/長方形 8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" name="正方形/長方形 8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" name="正方形/長方形 8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" name="正方形/長方形 8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" name="正方形/長方形 8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" name="正方形/長方形 8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" name="正方形/長方形 8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" name="正方形/長方形 8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" name="正方形/長方形 9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" name="正方形/長方形 9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" name="正方形/長方形 9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" name="正方形/長方形 9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" name="正方形/長方形 9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" name="正方形/長方形 9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" name="正方形/長方形 9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" name="正方形/長方形 9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2" name="グループ化 21"/>
            <p:cNvGrpSpPr/>
            <p:nvPr/>
          </p:nvGrpSpPr>
          <p:grpSpPr>
            <a:xfrm>
              <a:off x="10952336" y="4194255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65" name="正方形/長方形 6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" name="正方形/長方形 6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" name="正方形/長方形 6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" name="正方形/長方形 6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" name="正方形/長方形 6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" name="正方形/長方形 6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1" name="正方形/長方形 7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" name="正方形/長方形 7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" name="正方形/長方形 7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" name="正方形/長方形 7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" name="正方形/長方形 7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" name="正方形/長方形 7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" name="正方形/長方形 7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" name="正方形/長方形 7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" name="正方形/長方形 7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" name="正方形/長方形 7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" name="正方形/長方形 8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" name="グループ化 22"/>
            <p:cNvGrpSpPr/>
            <p:nvPr/>
          </p:nvGrpSpPr>
          <p:grpSpPr>
            <a:xfrm>
              <a:off x="10952336" y="5714533"/>
              <a:ext cx="1559764" cy="1448353"/>
              <a:chOff x="4131276" y="2049162"/>
              <a:chExt cx="2133600" cy="1981200"/>
            </a:xfrm>
            <a:grpFill/>
          </p:grpSpPr>
          <p:sp>
            <p:nvSpPr>
              <p:cNvPr id="48" name="正方形/長方形 4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" name="正方形/長方形 4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" name="正方形/長方形 4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" name="正方形/長方形 5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" name="正方形/長方形 5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" name="正方形/長方形 5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" name="正方形/長方形 5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" name="正方形/長方形 5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" name="正方形/長方形 5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" name="正方形/長方形 5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" name="正方形/長方形 5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" name="正方形/長方形 5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" name="正方形/長方形 5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" name="正方形/長方形 6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" name="正方形/長方形 6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" name="正方形/長方形 6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" name="正方形/長方形 6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4" name="グループ化 23"/>
            <p:cNvGrpSpPr/>
            <p:nvPr/>
          </p:nvGrpSpPr>
          <p:grpSpPr>
            <a:xfrm>
              <a:off x="6062917" y="199673"/>
              <a:ext cx="6449185" cy="862057"/>
              <a:chOff x="2511780" y="905261"/>
              <a:chExt cx="4095852" cy="547489"/>
            </a:xfrm>
            <a:grpFill/>
          </p:grpSpPr>
          <p:sp>
            <p:nvSpPr>
              <p:cNvPr id="43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4" name="正方形/長方形 43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" name="正方形/長方形 44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" name="正方形/長方形 45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" name="正方形/長方形 46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solidFill>
                <a:srgbClr val="FFC000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5" name="グループ化 24"/>
            <p:cNvGrpSpPr/>
            <p:nvPr/>
          </p:nvGrpSpPr>
          <p:grpSpPr>
            <a:xfrm>
              <a:off x="6073742" y="7278489"/>
              <a:ext cx="6449185" cy="862057"/>
              <a:chOff x="2518655" y="5421614"/>
              <a:chExt cx="4095852" cy="547489"/>
            </a:xfrm>
            <a:grpFill/>
          </p:grpSpPr>
          <p:sp>
            <p:nvSpPr>
              <p:cNvPr id="38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9" name="正方形/長方形 38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" name="正方形/長方形 39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" name="正方形/長方形 40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" name="正方形/長方形 41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6" name="グループ化 25"/>
            <p:cNvGrpSpPr/>
            <p:nvPr/>
          </p:nvGrpSpPr>
          <p:grpSpPr>
            <a:xfrm>
              <a:off x="5108575" y="1153697"/>
              <a:ext cx="862057" cy="6007707"/>
              <a:chOff x="1905681" y="1518033"/>
              <a:chExt cx="547489" cy="3815471"/>
            </a:xfrm>
            <a:grpFill/>
          </p:grpSpPr>
          <p:sp>
            <p:nvSpPr>
              <p:cNvPr id="33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4" name="正方形/長方形 33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" name="正方形/長方形 34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" name="正方形/長方形 35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" name="正方形/長方形 36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7" name="グループ化 26"/>
            <p:cNvGrpSpPr/>
            <p:nvPr/>
          </p:nvGrpSpPr>
          <p:grpSpPr>
            <a:xfrm>
              <a:off x="12618700" y="1153696"/>
              <a:ext cx="862057" cy="6007707"/>
              <a:chOff x="1905681" y="1518033"/>
              <a:chExt cx="547489" cy="3815471"/>
            </a:xfrm>
            <a:grpFill/>
          </p:grpSpPr>
          <p:sp>
            <p:nvSpPr>
              <p:cNvPr id="28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29" name="正方形/長方形 28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" name="正方形/長方形 29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" name="正方形/長方形 30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" name="正方形/長方形 31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lang="ja-JP" altLang="en-US" sz="1400" dirty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aphicFrame>
        <p:nvGraphicFramePr>
          <p:cNvPr id="326" name="グラフ 3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7770104"/>
              </p:ext>
            </p:extLst>
          </p:nvPr>
        </p:nvGraphicFramePr>
        <p:xfrm>
          <a:off x="-168815" y="659211"/>
          <a:ext cx="4267835" cy="34917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23" name="グラフ 3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8673364"/>
              </p:ext>
            </p:extLst>
          </p:nvPr>
        </p:nvGraphicFramePr>
        <p:xfrm>
          <a:off x="3352800" y="3364853"/>
          <a:ext cx="5633656" cy="3329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7" name="グループ化 6"/>
          <p:cNvGrpSpPr/>
          <p:nvPr/>
        </p:nvGrpSpPr>
        <p:grpSpPr>
          <a:xfrm>
            <a:off x="5220413" y="3629518"/>
            <a:ext cx="3923587" cy="1544549"/>
            <a:chOff x="5395587" y="3498362"/>
            <a:chExt cx="3923587" cy="1544549"/>
          </a:xfrm>
        </p:grpSpPr>
        <p:sp>
          <p:nvSpPr>
            <p:cNvPr id="327" name="右矢印 326"/>
            <p:cNvSpPr/>
            <p:nvPr/>
          </p:nvSpPr>
          <p:spPr bwMode="auto">
            <a:xfrm rot="2789562">
              <a:off x="6659818" y="4021975"/>
              <a:ext cx="1533006" cy="485779"/>
            </a:xfrm>
            <a:prstGeom prst="rightArrow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eaLnBrk="1" hangingPunct="1">
                <a:lnSpc>
                  <a:spcPct val="90000"/>
                </a:lnSpc>
                <a:spcBef>
                  <a:spcPct val="20000"/>
                </a:spcBef>
              </a:pPr>
              <a:endParaRPr lang="ja-JP" altLang="en-US" smtClean="0">
                <a:solidFill>
                  <a:srgbClr val="000000"/>
                </a:solidFill>
                <a:cs typeface="メイリオ" pitchFamily="50" charset="-128"/>
              </a:endParaRPr>
            </a:p>
          </p:txBody>
        </p:sp>
        <p:cxnSp>
          <p:nvCxnSpPr>
            <p:cNvPr id="329" name="直線コネクタ 328"/>
            <p:cNvCxnSpPr/>
            <p:nvPr/>
          </p:nvCxnSpPr>
          <p:spPr bwMode="auto">
            <a:xfrm>
              <a:off x="5395587" y="5042911"/>
              <a:ext cx="3727275" cy="0"/>
            </a:xfrm>
            <a:prstGeom prst="line">
              <a:avLst/>
            </a:prstGeom>
            <a:solidFill>
              <a:srgbClr val="00B0F0"/>
            </a:solidFill>
            <a:ln w="444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30" name="テキスト ボックス 329"/>
            <p:cNvSpPr txBox="1"/>
            <p:nvPr/>
          </p:nvSpPr>
          <p:spPr>
            <a:xfrm>
              <a:off x="8109899" y="4358597"/>
              <a:ext cx="1209275" cy="471537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n-US" altLang="ja-JP" b="1" dirty="0" smtClean="0">
                  <a:solidFill>
                    <a:srgbClr val="FF0000"/>
                  </a:solidFill>
                  <a:latin typeface="Yu Gothic UI" panose="020B0500000000000000" pitchFamily="50" charset="-128"/>
                  <a:ea typeface="Yu Gothic UI" panose="020B0500000000000000" pitchFamily="50" charset="-128"/>
                </a:rPr>
                <a:t>Deadline</a:t>
              </a:r>
            </a:p>
            <a:p>
              <a:pPr algn="ctr"/>
              <a:r>
                <a:rPr lang="en-US" altLang="ja-JP" b="1" dirty="0" smtClean="0">
                  <a:solidFill>
                    <a:srgbClr val="FF0000"/>
                  </a:solidFill>
                  <a:latin typeface="Yu Gothic UI" panose="020B0500000000000000" pitchFamily="50" charset="-128"/>
                  <a:ea typeface="Yu Gothic UI" panose="020B0500000000000000" pitchFamily="50" charset="-128"/>
                </a:rPr>
                <a:t>100 </a:t>
              </a:r>
              <a:r>
                <a:rPr lang="en-US" altLang="ja-JP" b="1" dirty="0" err="1" smtClean="0">
                  <a:solidFill>
                    <a:srgbClr val="FF0000"/>
                  </a:solidFill>
                  <a:latin typeface="Yu Gothic UI" panose="020B0500000000000000" pitchFamily="50" charset="-128"/>
                  <a:ea typeface="Yu Gothic UI" panose="020B0500000000000000" pitchFamily="50" charset="-128"/>
                </a:rPr>
                <a:t>ms</a:t>
              </a:r>
              <a:endParaRPr lang="ja-JP" altLang="en-US" b="1" dirty="0" smtClean="0">
                <a:solidFill>
                  <a:srgbClr val="FF0000"/>
                </a:solidFill>
                <a:latin typeface="Yu Gothic UI" panose="020B0500000000000000" pitchFamily="50" charset="-128"/>
                <a:ea typeface="Yu Gothic UI" panose="020B0500000000000000" pitchFamily="50" charset="-128"/>
              </a:endParaRPr>
            </a:p>
          </p:txBody>
        </p:sp>
      </p:grpSp>
      <p:sp>
        <p:nvSpPr>
          <p:cNvPr id="331" name="角丸四角形吹き出し 330"/>
          <p:cNvSpPr/>
          <p:nvPr/>
        </p:nvSpPr>
        <p:spPr bwMode="auto">
          <a:xfrm>
            <a:off x="3404789" y="1394427"/>
            <a:ext cx="1196088" cy="551409"/>
          </a:xfrm>
          <a:prstGeom prst="wedgeRoundRectCallout">
            <a:avLst>
              <a:gd name="adj1" fmla="val -55893"/>
              <a:gd name="adj2" fmla="val 83097"/>
              <a:gd name="adj3" fmla="val 16667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ja-JP" sz="2400" b="1" dirty="0" smtClean="0">
                <a:latin typeface="Yu Gothic UI" panose="020B0500000000000000" pitchFamily="50" charset="-128"/>
                <a:ea typeface="Yu Gothic UI" panose="020B0500000000000000" pitchFamily="50" charset="-128"/>
              </a:rPr>
              <a:t>TODO</a:t>
            </a:r>
            <a:endParaRPr lang="en-US" altLang="ja-JP" sz="2400" b="1" dirty="0">
              <a:latin typeface="Yu Gothic UI" panose="020B0500000000000000" pitchFamily="50" charset="-128"/>
              <a:ea typeface="Yu Gothic UI" panose="020B05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17258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20170703_mppa_demo_ohj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361" y="901251"/>
            <a:ext cx="9063349" cy="5098134"/>
          </a:xfr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11</a:t>
            </a:fld>
            <a:endParaRPr lang="en-US" altLang="ja-JP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/>
              <a:t>[Practical Application]</a:t>
            </a:r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>
          <a:xfrm>
            <a:off x="304800" y="422190"/>
            <a:ext cx="8711814" cy="381000"/>
          </a:xfrm>
        </p:spPr>
        <p:txBody>
          <a:bodyPr/>
          <a:lstStyle/>
          <a:p>
            <a:r>
              <a:rPr lang="en-US" altLang="ja-JP" dirty="0" smtClean="0"/>
              <a:t>Self-driving/Localization/Parallelization/Video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/>
        </p:nvGrpSpPr>
        <p:grpSpPr>
          <a:xfrm>
            <a:off x="4419600" y="6172200"/>
            <a:ext cx="4597014" cy="457200"/>
            <a:chOff x="3962400" y="6061685"/>
            <a:chExt cx="4818751" cy="479253"/>
          </a:xfrm>
        </p:grpSpPr>
        <p:pic>
          <p:nvPicPr>
            <p:cNvPr id="11" name="図 1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3600" y="6061685"/>
              <a:ext cx="2837551" cy="476037"/>
            </a:xfrm>
            <a:prstGeom prst="rect">
              <a:avLst/>
            </a:prstGeom>
          </p:spPr>
        </p:pic>
        <p:sp>
          <p:nvSpPr>
            <p:cNvPr id="12" name="テキスト ボックス 11"/>
            <p:cNvSpPr txBox="1"/>
            <p:nvPr/>
          </p:nvSpPr>
          <p:spPr>
            <a:xfrm>
              <a:off x="3962400" y="6069401"/>
              <a:ext cx="2057400" cy="471537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noAutofit/>
            </a:bodyPr>
            <a:lstStyle/>
            <a:p>
              <a:pPr algn="ctr"/>
              <a:r>
                <a:rPr lang="en-US" altLang="ja-JP" sz="2400" b="1" dirty="0">
                  <a:latin typeface="Yu Gothic UI" panose="020B0500000000000000" pitchFamily="50" charset="-128"/>
                  <a:ea typeface="Yu Gothic UI" panose="020B0500000000000000" pitchFamily="50" charset="-128"/>
                </a:rPr>
                <a:t>p</a:t>
              </a:r>
              <a:r>
                <a:rPr lang="en-US" altLang="ja-JP" sz="2400" b="1" dirty="0" smtClean="0">
                  <a:latin typeface="Yu Gothic UI" panose="020B0500000000000000" pitchFamily="50" charset="-128"/>
                  <a:ea typeface="Yu Gothic UI" panose="020B0500000000000000" pitchFamily="50" charset="-128"/>
                </a:rPr>
                <a:t>owered by</a:t>
              </a:r>
              <a:endParaRPr lang="ja-JP" altLang="en-US" sz="2400" b="1" dirty="0" smtClean="0">
                <a:latin typeface="Yu Gothic UI" panose="020B0500000000000000" pitchFamily="50" charset="-128"/>
                <a:ea typeface="Yu Gothic UI" panose="020B0500000000000000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1127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228600" y="2392679"/>
            <a:ext cx="8763000" cy="1250322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altLang="ja-JP" sz="2400" b="1" dirty="0" smtClean="0">
                <a:solidFill>
                  <a:srgbClr val="002060"/>
                </a:solidFill>
              </a:rPr>
              <a:t>[</a:t>
            </a:r>
            <a:r>
              <a:rPr lang="en-US" altLang="ja-JP" sz="2400" b="1" dirty="0">
                <a:solidFill>
                  <a:srgbClr val="002060"/>
                </a:solidFill>
              </a:rPr>
              <a:t>Practical Application</a:t>
            </a:r>
            <a:r>
              <a:rPr lang="en-US" altLang="ja-JP" sz="2400" b="1" dirty="0" smtClean="0">
                <a:solidFill>
                  <a:srgbClr val="002060"/>
                </a:solidFill>
              </a:rPr>
              <a:t>]</a:t>
            </a:r>
          </a:p>
          <a:p>
            <a:pPr marL="0" indent="0">
              <a:buNone/>
            </a:pPr>
            <a:r>
              <a:rPr lang="en-US" altLang="ja-JP" sz="2400" dirty="0" smtClean="0"/>
              <a:t>Confirm the scalability of parallelization in a real complex application</a:t>
            </a:r>
            <a:endParaRPr kumimoji="1" lang="ja-JP" altLang="en-US" sz="2400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12</a:t>
            </a:fld>
            <a:endParaRPr lang="en-US" altLang="ja-JP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en-US" altLang="ja-JP" b="1" dirty="0" smtClean="0"/>
              <a:t>[</a:t>
            </a:r>
            <a:r>
              <a:rPr lang="en-US" altLang="ja-JP" b="1" dirty="0" smtClean="0"/>
              <a:t>Conclusion</a:t>
            </a:r>
            <a:r>
              <a:rPr kumimoji="1" lang="en-US" altLang="ja-JP" b="1" dirty="0" smtClean="0"/>
              <a:t>]</a:t>
            </a:r>
            <a:endParaRPr kumimoji="1" lang="ja-JP" altLang="en-US" b="1" dirty="0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>
          <a:xfrm>
            <a:off x="304800" y="422190"/>
            <a:ext cx="8686800" cy="381000"/>
          </a:xfrm>
        </p:spPr>
        <p:txBody>
          <a:bodyPr/>
          <a:lstStyle/>
          <a:p>
            <a:r>
              <a:rPr lang="en-US" altLang="ja-JP" sz="2500" dirty="0" smtClean="0"/>
              <a:t>Summary and Future Work</a:t>
            </a:r>
            <a:endParaRPr kumimoji="1" lang="ja-JP" altLang="en-US" sz="2500" dirty="0"/>
          </a:p>
        </p:txBody>
      </p:sp>
      <p:sp>
        <p:nvSpPr>
          <p:cNvPr id="7" name="コンテンツ プレースホルダー 1"/>
          <p:cNvSpPr txBox="1">
            <a:spLocks/>
          </p:cNvSpPr>
          <p:nvPr/>
        </p:nvSpPr>
        <p:spPr bwMode="auto">
          <a:xfrm>
            <a:off x="228600" y="4343401"/>
            <a:ext cx="8763000" cy="2087135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b="1" kern="0" dirty="0" smtClean="0">
                <a:solidFill>
                  <a:srgbClr val="002060"/>
                </a:solidFill>
              </a:rPr>
              <a:t>[</a:t>
            </a:r>
            <a:r>
              <a:rPr lang="en-US" altLang="ja-JP" b="1" kern="0" dirty="0">
                <a:solidFill>
                  <a:srgbClr val="002060"/>
                </a:solidFill>
              </a:rPr>
              <a:t>F</a:t>
            </a:r>
            <a:r>
              <a:rPr lang="en-US" altLang="ja-JP" b="1" kern="0" dirty="0" smtClean="0">
                <a:solidFill>
                  <a:srgbClr val="002060"/>
                </a:solidFill>
              </a:rPr>
              <a:t>uture Work]</a:t>
            </a:r>
          </a:p>
          <a:p>
            <a:r>
              <a:rPr lang="en-US" altLang="ja-JP" dirty="0"/>
              <a:t>Parallelize remains of self-driving </a:t>
            </a:r>
            <a:r>
              <a:rPr lang="en-US" altLang="ja-JP" dirty="0" smtClean="0"/>
              <a:t>localization and other algorithms</a:t>
            </a:r>
          </a:p>
          <a:p>
            <a:r>
              <a:rPr lang="en-US" altLang="ja-JP" dirty="0" smtClean="0"/>
              <a:t>Run benchmark </a:t>
            </a:r>
            <a:r>
              <a:rPr lang="en-US" altLang="ja-JP" dirty="0"/>
              <a:t>applications </a:t>
            </a:r>
            <a:r>
              <a:rPr lang="en-US" altLang="ja-JP" dirty="0" smtClean="0"/>
              <a:t>such </a:t>
            </a:r>
            <a:r>
              <a:rPr lang="en-US" altLang="ja-JP" dirty="0"/>
              <a:t>as </a:t>
            </a:r>
            <a:r>
              <a:rPr lang="en-US" altLang="ja-JP" dirty="0" err="1"/>
              <a:t>R</a:t>
            </a:r>
            <a:r>
              <a:rPr lang="en-US" altLang="ja-JP" dirty="0" err="1" smtClean="0"/>
              <a:t>odinia</a:t>
            </a:r>
            <a:r>
              <a:rPr lang="en-US" altLang="ja-JP" dirty="0" smtClean="0"/>
              <a:t> for furthermore analysis</a:t>
            </a:r>
          </a:p>
          <a:p>
            <a:endParaRPr lang="en-US" altLang="ja-JP" kern="0" dirty="0" smtClean="0"/>
          </a:p>
        </p:txBody>
      </p:sp>
      <p:sp>
        <p:nvSpPr>
          <p:cNvPr id="9" name="コンテンツ プレースホルダー 1"/>
          <p:cNvSpPr txBox="1">
            <a:spLocks/>
          </p:cNvSpPr>
          <p:nvPr/>
        </p:nvSpPr>
        <p:spPr bwMode="auto">
          <a:xfrm>
            <a:off x="229386" y="990600"/>
            <a:ext cx="8763000" cy="12503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2400" b="1" kern="0" dirty="0">
                <a:solidFill>
                  <a:srgbClr val="002060"/>
                </a:solidFill>
              </a:rPr>
              <a:t>[</a:t>
            </a:r>
            <a:r>
              <a:rPr lang="en-US" altLang="ja-JP" sz="2400" b="1" dirty="0">
                <a:solidFill>
                  <a:srgbClr val="002060"/>
                </a:solidFill>
              </a:rPr>
              <a:t>NoC Data Transfer</a:t>
            </a:r>
            <a:r>
              <a:rPr lang="en-US" altLang="ja-JP" sz="2400" b="1" kern="0" dirty="0">
                <a:solidFill>
                  <a:srgbClr val="002060"/>
                </a:solidFill>
              </a:rPr>
              <a:t>]</a:t>
            </a:r>
          </a:p>
          <a:p>
            <a:pPr marL="0" indent="0">
              <a:buNone/>
            </a:pPr>
            <a:r>
              <a:rPr lang="en-US" altLang="ja-JP" sz="2400" kern="0" dirty="0" smtClean="0"/>
              <a:t>Analyze end-to-end </a:t>
            </a:r>
            <a:r>
              <a:rPr lang="en-US" altLang="ja-JP" sz="2400" kern="0" dirty="0"/>
              <a:t>latencies, which depend on the routing, DMA configurations, and memory </a:t>
            </a:r>
            <a:r>
              <a:rPr lang="en-US" altLang="ja-JP" sz="2400" kern="0" dirty="0" smtClean="0"/>
              <a:t>type</a:t>
            </a:r>
            <a:endParaRPr lang="en-US" altLang="ja-JP" sz="2400" kern="0" dirty="0"/>
          </a:p>
        </p:txBody>
      </p:sp>
      <p:sp>
        <p:nvSpPr>
          <p:cNvPr id="6" name="下矢印 5"/>
          <p:cNvSpPr/>
          <p:nvPr/>
        </p:nvSpPr>
        <p:spPr bwMode="auto">
          <a:xfrm>
            <a:off x="3713248" y="3794758"/>
            <a:ext cx="1717505" cy="701042"/>
          </a:xfrm>
          <a:prstGeom prst="downArrow">
            <a:avLst/>
          </a:prstGeom>
          <a:solidFill>
            <a:srgbClr val="00206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28917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>
          <a:xfrm>
            <a:off x="7235825" y="6389062"/>
            <a:ext cx="1905000" cy="304800"/>
          </a:xfrm>
        </p:spPr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13</a:t>
            </a:fld>
            <a:endParaRPr lang="en-US" altLang="ja-JP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/>
              <a:t>[Practical Application]</a:t>
            </a:r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Software Stack</a:t>
            </a:r>
            <a:endParaRPr kumimoji="1" lang="ja-JP" altLang="en-US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152401" y="1495188"/>
            <a:ext cx="1865202" cy="665028"/>
          </a:xfrm>
          <a:prstGeom prst="rect">
            <a:avLst/>
          </a:prstGeom>
          <a:solidFill>
            <a:srgbClr val="00B05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400" b="1" kern="0" noProof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Application</a:t>
            </a:r>
            <a:endParaRPr kumimoji="0" lang="ja-JP" altLang="en-US" sz="2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152401" y="2255543"/>
            <a:ext cx="1865202" cy="665028"/>
          </a:xfrm>
          <a:prstGeom prst="rect">
            <a:avLst/>
          </a:prstGeom>
          <a:solidFill>
            <a:srgbClr val="0070C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400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Runtime</a:t>
            </a:r>
            <a:endParaRPr kumimoji="0" lang="ja-JP" altLang="en-US" sz="2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152401" y="3006846"/>
            <a:ext cx="1865202" cy="665028"/>
          </a:xfrm>
          <a:prstGeom prst="rect">
            <a:avLst/>
          </a:prstGeom>
          <a:solidFill>
            <a:srgbClr val="FFC0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800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OS</a:t>
            </a:r>
            <a:endParaRPr kumimoji="0" lang="ja-JP" altLang="en-US" sz="28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1" name="フローチャート: 代替処理 40"/>
          <p:cNvSpPr/>
          <p:nvPr/>
        </p:nvSpPr>
        <p:spPr>
          <a:xfrm>
            <a:off x="2302863" y="1469639"/>
            <a:ext cx="6407321" cy="649358"/>
          </a:xfrm>
          <a:prstGeom prst="flowChartAlternateProcess">
            <a:avLst/>
          </a:prstGeom>
          <a:solidFill>
            <a:srgbClr val="00B05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Localization</a:t>
            </a:r>
            <a:r>
              <a:rPr kumimoji="0" lang="en-US" altLang="ja-JP" sz="24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 algorithm of self-driving application</a:t>
            </a:r>
            <a:endParaRPr kumimoji="0" lang="ja-JP" altLang="en-US" sz="24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42" name="フローチャート: 代替処理 41"/>
          <p:cNvSpPr/>
          <p:nvPr/>
        </p:nvSpPr>
        <p:spPr>
          <a:xfrm>
            <a:off x="2302862" y="3796858"/>
            <a:ext cx="997315" cy="649358"/>
          </a:xfrm>
          <a:prstGeom prst="flowChartAlternateProcess">
            <a:avLst/>
          </a:prstGeom>
          <a:solidFill>
            <a:schemeClr val="tx1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CC1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3" name="フローチャート: 代替処理 42"/>
          <p:cNvSpPr/>
          <p:nvPr/>
        </p:nvSpPr>
        <p:spPr>
          <a:xfrm>
            <a:off x="3511132" y="3796858"/>
            <a:ext cx="1448381" cy="649358"/>
          </a:xfrm>
          <a:prstGeom prst="flowChartAlternateProcess">
            <a:avLst/>
          </a:prstGeom>
          <a:solidFill>
            <a:schemeClr val="tx1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CC2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4" name="フローチャート: 代替処理 43"/>
          <p:cNvSpPr/>
          <p:nvPr/>
        </p:nvSpPr>
        <p:spPr>
          <a:xfrm>
            <a:off x="7023047" y="3796858"/>
            <a:ext cx="1687138" cy="649358"/>
          </a:xfrm>
          <a:prstGeom prst="flowChartAlternateProcess">
            <a:avLst/>
          </a:prstGeom>
          <a:solidFill>
            <a:schemeClr val="tx1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IO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45" name="フローチャート: 代替処理 44"/>
          <p:cNvSpPr/>
          <p:nvPr/>
        </p:nvSpPr>
        <p:spPr>
          <a:xfrm>
            <a:off x="5809233" y="3796858"/>
            <a:ext cx="972598" cy="649358"/>
          </a:xfrm>
          <a:prstGeom prst="flowChartAlternateProcess">
            <a:avLst/>
          </a:prstGeom>
          <a:solidFill>
            <a:schemeClr val="tx1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CC16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1052040" y="3770197"/>
            <a:ext cx="1005967" cy="665028"/>
          </a:xfrm>
          <a:prstGeom prst="rect">
            <a:avLst/>
          </a:prstGeom>
          <a:solidFill>
            <a:schemeClr val="tx1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Cluster</a:t>
            </a:r>
            <a:endParaRPr kumimoji="0" lang="ja-JP" altLang="en-US" sz="16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9" name="テキスト ボックス 48"/>
          <p:cNvSpPr txBox="1"/>
          <p:nvPr/>
        </p:nvSpPr>
        <p:spPr>
          <a:xfrm>
            <a:off x="1052040" y="4519443"/>
            <a:ext cx="1005967" cy="665028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Memory</a:t>
            </a:r>
            <a:endParaRPr kumimoji="0" lang="ja-JP" altLang="en-US" sz="16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0" name="フローチャート: 代替処理 49"/>
          <p:cNvSpPr/>
          <p:nvPr/>
        </p:nvSpPr>
        <p:spPr>
          <a:xfrm>
            <a:off x="2302862" y="4515164"/>
            <a:ext cx="997316" cy="649358"/>
          </a:xfrm>
          <a:prstGeom prst="flowChartAlternateProcess">
            <a:avLst/>
          </a:prstGeom>
          <a:solidFill>
            <a:schemeClr val="bg1">
              <a:lumMod val="5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SMEM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1" name="フローチャート: 代替処理 50"/>
          <p:cNvSpPr/>
          <p:nvPr/>
        </p:nvSpPr>
        <p:spPr>
          <a:xfrm>
            <a:off x="6993687" y="4512512"/>
            <a:ext cx="866175" cy="649358"/>
          </a:xfrm>
          <a:prstGeom prst="flowChartAlternateProcess">
            <a:avLst/>
          </a:prstGeom>
          <a:solidFill>
            <a:schemeClr val="bg1">
              <a:lumMod val="5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SMEM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cxnSp>
        <p:nvCxnSpPr>
          <p:cNvPr id="52" name="直線コネクタ 51"/>
          <p:cNvCxnSpPr/>
          <p:nvPr/>
        </p:nvCxnSpPr>
        <p:spPr bwMode="auto">
          <a:xfrm>
            <a:off x="3383191" y="3732454"/>
            <a:ext cx="6836" cy="239765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直線コネクタ 52"/>
          <p:cNvCxnSpPr/>
          <p:nvPr/>
        </p:nvCxnSpPr>
        <p:spPr bwMode="auto">
          <a:xfrm>
            <a:off x="5078214" y="3747896"/>
            <a:ext cx="6836" cy="239765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直線コネクタ 53"/>
          <p:cNvCxnSpPr/>
          <p:nvPr/>
        </p:nvCxnSpPr>
        <p:spPr bwMode="auto">
          <a:xfrm>
            <a:off x="5703450" y="3741080"/>
            <a:ext cx="6836" cy="239765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直線コネクタ 54"/>
          <p:cNvCxnSpPr/>
          <p:nvPr/>
        </p:nvCxnSpPr>
        <p:spPr bwMode="auto">
          <a:xfrm>
            <a:off x="6901746" y="3747896"/>
            <a:ext cx="6836" cy="239765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" name="フローチャート: 代替処理 55"/>
          <p:cNvSpPr/>
          <p:nvPr/>
        </p:nvSpPr>
        <p:spPr>
          <a:xfrm>
            <a:off x="6507393" y="2272858"/>
            <a:ext cx="2202791" cy="649358"/>
          </a:xfrm>
          <a:prstGeom prst="flowChartAlternateProcess">
            <a:avLst/>
          </a:prstGeom>
          <a:solidFill>
            <a:srgbClr val="0070C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3600" b="1" i="0" u="none" strike="noStrike" kern="0" cap="none" spc="60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ROS</a:t>
            </a:r>
            <a:endParaRPr kumimoji="0" lang="ja-JP" altLang="en-US" sz="3600" b="1" i="0" u="none" strike="noStrike" kern="0" cap="none" spc="60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7" name="フローチャート: 代替処理 56"/>
          <p:cNvSpPr/>
          <p:nvPr/>
        </p:nvSpPr>
        <p:spPr>
          <a:xfrm>
            <a:off x="2302862" y="3034858"/>
            <a:ext cx="6407322" cy="649358"/>
          </a:xfrm>
          <a:prstGeom prst="flowChartAlternateProcess">
            <a:avLst/>
          </a:prstGeom>
          <a:solidFill>
            <a:srgbClr val="FFC00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3600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Real-Time OS (</a:t>
            </a:r>
            <a:r>
              <a:rPr kumimoji="0" lang="en-US" altLang="ja-JP" sz="36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eMCOS)</a:t>
            </a:r>
            <a:endParaRPr kumimoji="0" lang="ja-JP" altLang="en-US" sz="32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8" name="コンテンツ プレースホルダー 1"/>
          <p:cNvSpPr txBox="1">
            <a:spLocks/>
          </p:cNvSpPr>
          <p:nvPr/>
        </p:nvSpPr>
        <p:spPr bwMode="auto">
          <a:xfrm>
            <a:off x="5183794" y="3994110"/>
            <a:ext cx="437089" cy="377851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altLang="ja-JP" sz="2400" b="1" kern="0" dirty="0"/>
              <a:t>…</a:t>
            </a:r>
            <a:endParaRPr lang="ja-JP" altLang="en-US" sz="2400" b="1" kern="0" dirty="0"/>
          </a:p>
        </p:txBody>
      </p:sp>
      <p:sp>
        <p:nvSpPr>
          <p:cNvPr id="59" name="テキスト ボックス 58"/>
          <p:cNvSpPr txBox="1"/>
          <p:nvPr/>
        </p:nvSpPr>
        <p:spPr>
          <a:xfrm>
            <a:off x="1051143" y="5252571"/>
            <a:ext cx="1005967" cy="855804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1" kern="0" dirty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N</a:t>
            </a:r>
            <a:r>
              <a:rPr kumimoji="0" lang="en-US" altLang="ja-JP" sz="1600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etwork</a:t>
            </a:r>
            <a:endParaRPr kumimoji="0" lang="ja-JP" altLang="en-US" sz="16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0" name="フローチャート: 代替処理 59"/>
          <p:cNvSpPr/>
          <p:nvPr/>
        </p:nvSpPr>
        <p:spPr>
          <a:xfrm>
            <a:off x="2302863" y="5271168"/>
            <a:ext cx="6405939" cy="398624"/>
          </a:xfrm>
          <a:prstGeom prst="flowChartAlternateProcess">
            <a:avLst/>
          </a:prstGeom>
          <a:solidFill>
            <a:schemeClr val="bg1">
              <a:lumMod val="6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800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NoC</a:t>
            </a:r>
            <a:endParaRPr kumimoji="0" lang="ja-JP" altLang="en-US" sz="20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1" name="フローチャート: 代替処理 60"/>
          <p:cNvSpPr/>
          <p:nvPr/>
        </p:nvSpPr>
        <p:spPr>
          <a:xfrm>
            <a:off x="6971345" y="5741804"/>
            <a:ext cx="1715115" cy="366571"/>
          </a:xfrm>
          <a:prstGeom prst="flowChartAlternateProcess">
            <a:avLst/>
          </a:prstGeom>
          <a:solidFill>
            <a:schemeClr val="bg1">
              <a:lumMod val="6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Ether</a:t>
            </a:r>
            <a:endParaRPr kumimoji="0" lang="ja-JP" altLang="en-US" sz="20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2" name="テキスト ボックス 61"/>
          <p:cNvSpPr txBox="1"/>
          <p:nvPr/>
        </p:nvSpPr>
        <p:spPr>
          <a:xfrm>
            <a:off x="152400" y="3796858"/>
            <a:ext cx="784277" cy="2311518"/>
          </a:xfrm>
          <a:prstGeom prst="rect">
            <a:avLst/>
          </a:prstGeom>
          <a:solidFill>
            <a:srgbClr val="FF00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MPPA</a:t>
            </a:r>
            <a:endParaRPr kumimoji="0" lang="ja-JP" altLang="en-US" sz="16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3" name="フローチャート: 代替処理 62"/>
          <p:cNvSpPr/>
          <p:nvPr/>
        </p:nvSpPr>
        <p:spPr>
          <a:xfrm>
            <a:off x="3511181" y="4499723"/>
            <a:ext cx="1448058" cy="649358"/>
          </a:xfrm>
          <a:prstGeom prst="flowChartAlternateProcess">
            <a:avLst/>
          </a:prstGeom>
          <a:solidFill>
            <a:schemeClr val="bg1">
              <a:lumMod val="5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SMEM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4" name="フローチャート: 代替処理 63"/>
          <p:cNvSpPr/>
          <p:nvPr/>
        </p:nvSpPr>
        <p:spPr>
          <a:xfrm>
            <a:off x="5817467" y="4505128"/>
            <a:ext cx="964756" cy="649358"/>
          </a:xfrm>
          <a:prstGeom prst="flowChartAlternateProcess">
            <a:avLst/>
          </a:prstGeom>
          <a:solidFill>
            <a:schemeClr val="bg1">
              <a:lumMod val="5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SMEM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5" name="フローチャート: 代替処理 64"/>
          <p:cNvSpPr/>
          <p:nvPr/>
        </p:nvSpPr>
        <p:spPr>
          <a:xfrm>
            <a:off x="7948385" y="4519443"/>
            <a:ext cx="760417" cy="649358"/>
          </a:xfrm>
          <a:prstGeom prst="flowChartAlternateProcess">
            <a:avLst/>
          </a:prstGeom>
          <a:solidFill>
            <a:schemeClr val="bg1">
              <a:lumMod val="5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DDR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6" name="フローチャート: 代替処理 65"/>
          <p:cNvSpPr/>
          <p:nvPr/>
        </p:nvSpPr>
        <p:spPr>
          <a:xfrm>
            <a:off x="4678592" y="2263377"/>
            <a:ext cx="1676400" cy="649358"/>
          </a:xfrm>
          <a:prstGeom prst="flowChartAlternateProcess">
            <a:avLst/>
          </a:prstGeom>
          <a:solidFill>
            <a:srgbClr val="0070C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3600" b="1" i="0" u="none" strike="noStrike" kern="0" cap="none" spc="60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PCL</a:t>
            </a:r>
            <a:endParaRPr kumimoji="0" lang="ja-JP" altLang="en-US" sz="3600" b="1" i="0" u="none" strike="noStrike" kern="0" cap="none" spc="60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7" name="フローチャート: 代替処理 66"/>
          <p:cNvSpPr/>
          <p:nvPr/>
        </p:nvSpPr>
        <p:spPr>
          <a:xfrm>
            <a:off x="2302863" y="2263377"/>
            <a:ext cx="2223328" cy="649358"/>
          </a:xfrm>
          <a:prstGeom prst="flowChartAlternateProcess">
            <a:avLst/>
          </a:prstGeom>
          <a:solidFill>
            <a:srgbClr val="0070C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3600" b="1" kern="0" spc="60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L</a:t>
            </a:r>
            <a:r>
              <a:rPr kumimoji="0" lang="en-US" altLang="ja-JP" sz="3600" b="1" i="0" u="none" strike="noStrike" kern="0" cap="none" spc="60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ibNoC</a:t>
            </a:r>
            <a:endParaRPr kumimoji="0" lang="ja-JP" altLang="en-US" sz="3600" b="1" i="0" u="none" strike="noStrike" kern="0" cap="none" spc="60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8" name="コンテンツ プレースホルダー 1"/>
          <p:cNvSpPr txBox="1">
            <a:spLocks/>
          </p:cNvSpPr>
          <p:nvPr/>
        </p:nvSpPr>
        <p:spPr bwMode="auto">
          <a:xfrm>
            <a:off x="5176016" y="4663031"/>
            <a:ext cx="437089" cy="377851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altLang="ja-JP" sz="2400" b="1" kern="0" dirty="0"/>
              <a:t>…</a:t>
            </a:r>
            <a:endParaRPr lang="ja-JP" altLang="en-US" sz="2400" b="1" kern="0" dirty="0"/>
          </a:p>
        </p:txBody>
      </p:sp>
      <p:sp>
        <p:nvSpPr>
          <p:cNvPr id="70" name="正方形/長方形 69"/>
          <p:cNvSpPr/>
          <p:nvPr/>
        </p:nvSpPr>
        <p:spPr bwMode="auto">
          <a:xfrm>
            <a:off x="2158823" y="1295400"/>
            <a:ext cx="6680377" cy="4953000"/>
          </a:xfrm>
          <a:prstGeom prst="rect">
            <a:avLst/>
          </a:prstGeom>
          <a:noFill/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endParaRPr kumimoji="1" lang="ja-JP" altLang="en-US" b="1" dirty="0">
              <a:latin typeface="+mn-lt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18930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>
                <a:solidFill>
                  <a:srgbClr val="000000"/>
                </a:solidFill>
              </a:rPr>
              <a:pPr>
                <a:defRPr/>
              </a:pPr>
              <a:t>14</a:t>
            </a:fld>
            <a:endParaRPr lang="en-US" altLang="ja-JP">
              <a:solidFill>
                <a:srgbClr val="000000"/>
              </a:solidFill>
            </a:endParaRPr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 smtClean="0"/>
              <a:t>[System Model]</a:t>
            </a:r>
            <a:endParaRPr kumimoji="1" lang="en-US" altLang="ja-JP" b="1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KALRAY MPPA-256</a:t>
            </a:r>
            <a:endParaRPr kumimoji="1" lang="ja-JP" altLang="en-US" b="1" dirty="0">
              <a:solidFill>
                <a:srgbClr val="002060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1024" name="グループ化 1023"/>
          <p:cNvGrpSpPr/>
          <p:nvPr/>
        </p:nvGrpSpPr>
        <p:grpSpPr>
          <a:xfrm>
            <a:off x="326031" y="3351409"/>
            <a:ext cx="3398332" cy="3223260"/>
            <a:chOff x="613299" y="3434287"/>
            <a:chExt cx="3398332" cy="3223260"/>
          </a:xfrm>
        </p:grpSpPr>
        <p:grpSp>
          <p:nvGrpSpPr>
            <p:cNvPr id="11" name="グループ化 10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307" name="正方形/長方形 30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8" name="正方形/長方形 30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9" name="正方形/長方形 30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0" name="正方形/長方形 30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1" name="正方形/長方形 31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2" name="正方形/長方形 31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3" name="正方形/長方形 31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4" name="正方形/長方形 31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5" name="正方形/長方形 31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6" name="正方形/長方形 31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7" name="正方形/長方形 31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8" name="正方形/長方形 31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9" name="正方形/長方形 31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0" name="正方形/長方形 31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1" name="正方形/長方形 32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2" name="正方形/長方形 32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3" name="正方形/長方形 32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3" name="グループ化 12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90" name="正方形/長方形 28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1" name="正方形/長方形 29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2" name="正方形/長方形 29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3" name="正方形/長方形 29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4" name="正方形/長方形 29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5" name="正方形/長方形 29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6" name="正方形/長方形 29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7" name="正方形/長方形 29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8" name="正方形/長方形 29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9" name="正方形/長方形 29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0" name="正方形/長方形 29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1" name="正方形/長方形 30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2" name="正方形/長方形 30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3" name="正方形/長方形 30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4" name="正方形/長方形 30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5" name="正方形/長方形 30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6" name="正方形/長方形 30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4" name="グループ化 13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73" name="正方形/長方形 27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4" name="正方形/長方形 27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5" name="正方形/長方形 27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6" name="正方形/長方形 27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7" name="正方形/長方形 27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8" name="正方形/長方形 27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9" name="正方形/長方形 27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0" name="正方形/長方形 27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1" name="正方形/長方形 28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2" name="正方形/長方形 28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3" name="正方形/長方形 28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4" name="正方形/長方形 28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5" name="正方形/長方形 28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6" name="正方形/長方形 28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7" name="正方形/長方形 28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8" name="正方形/長方形 28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9" name="正方形/長方形 28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5" name="グループ化 14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56" name="正方形/長方形 25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" name="正方形/長方形 25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" name="正方形/長方形 25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" name="正方形/長方形 25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" name="正方形/長方形 25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" name="正方形/長方形 26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" name="正方形/長方形 26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" name="正方形/長方形 26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" name="正方形/長方形 26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" name="正方形/長方形 26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" name="正方形/長方形 26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" name="正方形/長方形 26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" name="正方形/長方形 26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" name="正方形/長方形 26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0" name="正方形/長方形 26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1" name="正方形/長方形 27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2" name="正方形/長方形 27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6" name="グループ化 15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39" name="正方形/長方形 23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" name="正方形/長方形 23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" name="正方形/長方形 24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" name="正方形/長方形 24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" name="正方形/長方形 24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" name="正方形/長方形 24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" name="正方形/長方形 24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" name="正方形/長方形 24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" name="正方形/長方形 24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" name="正方形/長方形 24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" name="正方形/長方形 24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" name="正方形/長方形 24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" name="正方形/長方形 25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" name="正方形/長方形 25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" name="正方形/長方形 25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" name="正方形/長方形 25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" name="正方形/長方形 25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7" name="グループ化 16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22" name="正方形/長方形 22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" name="正方形/長方形 22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" name="正方形/長方形 22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" name="正方形/長方形 22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" name="正方形/長方形 22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" name="正方形/長方形 22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" name="正方形/長方形 22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" name="正方形/長方形 22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" name="正方形/長方形 22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" name="正方形/長方形 23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" name="正方形/長方形 23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" name="正方形/長方形 23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" name="正方形/長方形 23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" name="正方形/長方形 23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" name="正方形/長方形 23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" name="正方形/長方形 23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8" name="正方形/長方形 23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8" name="グループ化 17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05" name="正方形/長方形 20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6" name="正方形/長方形 20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7" name="正方形/長方形 20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8" name="正方形/長方形 20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" name="正方形/長方形 20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" name="正方形/長方形 20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" name="正方形/長方形 21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" name="正方形/長方形 21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" name="正方形/長方形 21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" name="正方形/長方形 21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" name="正方形/長方形 21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" name="正方形/長方形 21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" name="正方形/長方形 21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" name="正方形/長方形 21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" name="正方形/長方形 21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" name="正方形/長方形 21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" name="正方形/長方形 22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9" name="グループ化 18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88" name="正方形/長方形 18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9" name="正方形/長方形 18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0" name="正方形/長方形 18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1" name="正方形/長方形 19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2" name="正方形/長方形 19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3" name="正方形/長方形 19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4" name="正方形/長方形 19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5" name="正方形/長方形 19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6" name="正方形/長方形 19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7" name="正方形/長方形 19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8" name="正方形/長方形 19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9" name="正方形/長方形 19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0" name="正方形/長方形 19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1" name="正方形/長方形 20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2" name="正方形/長方形 20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3" name="正方形/長方形 20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4" name="正方形/長方形 20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" name="グループ化 19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71" name="正方形/長方形 17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2" name="正方形/長方形 17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3" name="正方形/長方形 17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4" name="正方形/長方形 17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5" name="正方形/長方形 17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6" name="正方形/長方形 17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7" name="正方形/長方形 17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8" name="正方形/長方形 17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9" name="正方形/長方形 17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0" name="正方形/長方形 17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1" name="正方形/長方形 18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2" name="正方形/長方形 18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3" name="正方形/長方形 18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4" name="正方形/長方形 18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5" name="正方形/長方形 18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6" name="正方形/長方形 18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7" name="正方形/長方形 18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1" name="グループ化 20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54" name="正方形/長方形 15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5" name="正方形/長方形 15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6" name="正方形/長方形 15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7" name="正方形/長方形 15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8" name="正方形/長方形 15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9" name="正方形/長方形 15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0" name="正方形/長方形 15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1" name="正方形/長方形 16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2" name="正方形/長方形 16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3" name="正方形/長方形 16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4" name="正方形/長方形 16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5" name="正方形/長方形 16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6" name="正方形/長方形 16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7" name="正方形/長方形 16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8" name="正方形/長方形 16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9" name="正方形/長方形 16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0" name="正方形/長方形 16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2" name="グループ化 21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37" name="正方形/長方形 13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8" name="正方形/長方形 13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9" name="正方形/長方形 13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0" name="正方形/長方形 13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1" name="正方形/長方形 14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2" name="正方形/長方形 14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3" name="正方形/長方形 14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4" name="正方形/長方形 14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5" name="正方形/長方形 14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6" name="正方形/長方形 14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7" name="正方形/長方形 14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8" name="正方形/長方形 14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9" name="正方形/長方形 14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0" name="正方形/長方形 14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1" name="正方形/長方形 15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2" name="正方形/長方形 15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3" name="正方形/長方形 15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" name="グループ化 22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20" name="正方形/長方形 11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" name="正方形/長方形 12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" name="正方形/長方形 12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" name="正方形/長方形 12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" name="正方形/長方形 12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" name="正方形/長方形 12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" name="正方形/長方形 12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" name="正方形/長方形 12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" name="正方形/長方形 12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" name="正方形/長方形 12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" name="正方形/長方形 12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" name="正方形/長方形 13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" name="正方形/長方形 13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" name="正方形/長方形 13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4" name="正方形/長方形 13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5" name="正方形/長方形 13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6" name="正方形/長方形 13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4" name="グループ化 23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03" name="正方形/長方形 10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" name="正方形/長方形 10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" name="正方形/長方形 10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" name="正方形/長方形 10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" name="正方形/長方形 10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" name="正方形/長方形 10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" name="正方形/長方形 10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" name="正方形/長方形 10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" name="正方形/長方形 11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" name="正方形/長方形 11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" name="正方形/長方形 11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" name="正方形/長方形 11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" name="正方形/長方形 11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" name="正方形/長方形 11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" name="正方形/長方形 11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" name="正方形/長方形 11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" name="正方形/長方形 11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5" name="グループ化 24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86" name="正方形/長方形 8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" name="正方形/長方形 8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" name="正方形/長方形 8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" name="正方形/長方形 8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" name="正方形/長方形 8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" name="正方形/長方形 9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" name="正方形/長方形 9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" name="正方形/長方形 9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" name="正方形/長方形 9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" name="正方形/長方形 9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" name="正方形/長方形 9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" name="正方形/長方形 9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" name="正方形/長方形 9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" name="正方形/長方形 9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" name="正方形/長方形 9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" name="正方形/長方形 10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2" name="正方形/長方形 10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6" name="グループ化 25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69" name="正方形/長方形 6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" name="正方形/長方形 6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1" name="正方形/長方形 7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" name="正方形/長方形 7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" name="正方形/長方形 7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" name="正方形/長方形 7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" name="正方形/長方形 7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" name="正方形/長方形 7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" name="正方形/長方形 7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" name="正方形/長方形 7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" name="正方形/長方形 7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" name="正方形/長方形 7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" name="正方形/長方形 8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" name="正方形/長方形 8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" name="正方形/長方形 8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" name="正方形/長方形 8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" name="正方形/長方形 8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7" name="グループ化 26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52" name="正方形/長方形 5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" name="正方形/長方形 5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" name="正方形/長方形 5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" name="正方形/長方形 5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" name="正方形/長方形 5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" name="正方形/長方形 5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" name="正方形/長方形 5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" name="正方形/長方形 5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" name="正方形/長方形 5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" name="正方形/長方形 6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" name="正方形/長方形 6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" name="正方形/長方形 6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" name="正方形/長方形 6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" name="正方形/長方形 6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" name="正方形/長方形 6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" name="正方形/長方形 6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" name="正方形/長方形 6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8" name="グループ化 27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</p:grpSpPr>
          <p:sp>
            <p:nvSpPr>
              <p:cNvPr id="47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8" name="正方形/長方形 47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" name="正方形/長方形 48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" name="正方形/長方形 49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" name="正方形/長方形 50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9" name="グループ化 28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</p:grpSpPr>
          <p:sp>
            <p:nvSpPr>
              <p:cNvPr id="42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3" name="正方形/長方形 42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" name="正方形/長方形 43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" name="正方形/長方形 44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" name="正方形/長方形 45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0" name="グループ化 29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</p:grpSpPr>
          <p:sp>
            <p:nvSpPr>
              <p:cNvPr id="3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8" name="正方形/長方形 3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" name="正方形/長方形 3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" name="正方形/長方形 3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" name="正方形/長方形 4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1" name="グループ化 30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</p:grpSpPr>
          <p:sp>
            <p:nvSpPr>
              <p:cNvPr id="3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3" name="正方形/長方形 3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" name="正方形/長方形 3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" name="正方形/長方形 3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" name="正方形/長方形 3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8" name="グループ化 7"/>
          <p:cNvGrpSpPr/>
          <p:nvPr/>
        </p:nvGrpSpPr>
        <p:grpSpPr>
          <a:xfrm>
            <a:off x="-1" y="826878"/>
            <a:ext cx="9144001" cy="2327479"/>
            <a:chOff x="-1" y="952956"/>
            <a:chExt cx="9144001" cy="2327479"/>
          </a:xfrm>
        </p:grpSpPr>
        <p:sp>
          <p:nvSpPr>
            <p:cNvPr id="6" name="正方形/長方形 5"/>
            <p:cNvSpPr/>
            <p:nvPr/>
          </p:nvSpPr>
          <p:spPr bwMode="auto">
            <a:xfrm>
              <a:off x="-1" y="952956"/>
              <a:ext cx="7235826" cy="2327479"/>
            </a:xfrm>
            <a:prstGeom prst="rect">
              <a:avLst/>
            </a:prstGeom>
            <a:solidFill>
              <a:srgbClr val="181E3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96000" tIns="108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altLang="ja-JP" sz="2400" b="1" dirty="0" smtClean="0">
                  <a:solidFill>
                    <a:schemeClr val="bg1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Meiryo UI" panose="020B0604030504040204" pitchFamily="50" charset="-128"/>
                  <a:ea typeface="Meiryo UI" panose="020B0604030504040204" pitchFamily="50" charset="-128"/>
                </a:rPr>
                <a:t>NoC-based Embedded Many Cores: MPPA-256 </a:t>
              </a:r>
              <a:endParaRPr lang="en-US" altLang="ja-JP" sz="24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endParaRPr lang="en-US" altLang="ja-JP" sz="1200" b="1" u="sng" dirty="0" smtClean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Scalability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 </a:t>
              </a:r>
              <a:r>
                <a:rPr lang="en-US" altLang="ja-JP" sz="2000" b="1" dirty="0">
                  <a:solidFill>
                    <a:srgbClr val="FF0000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256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+ </a:t>
              </a:r>
              <a:r>
                <a:rPr lang="en-US" altLang="ja-JP" sz="2000" b="1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cores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High power efficiency</a:t>
              </a:r>
              <a:r>
                <a:rPr lang="en-US" altLang="ja-JP" sz="2000" b="1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16/24W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NoC </a:t>
              </a:r>
              <a:r>
                <a:rPr lang="en-US" altLang="ja-JP" sz="2000" b="1" u="sng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(Network-on-Chip) </a:t>
              </a: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non-uniform </a:t>
              </a:r>
              <a:r>
                <a:rPr lang="en-US" altLang="ja-JP" sz="2000" b="1" u="sng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memory access (NUMA)</a:t>
              </a:r>
            </a:p>
            <a:p>
              <a:pPr lvl="2"/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pic>
          <p:nvPicPr>
            <p:cNvPr id="1028" name="Picture 4" descr="http://prod.kalray.eu/wp-content/uploads/2015/03/KALRAY_processor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107"/>
            <a:stretch/>
          </p:blipFill>
          <p:spPr bwMode="auto">
            <a:xfrm>
              <a:off x="6621417" y="960203"/>
              <a:ext cx="2522583" cy="2316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5" name="正方形/長方形 324"/>
            <p:cNvSpPr/>
            <p:nvPr/>
          </p:nvSpPr>
          <p:spPr bwMode="auto">
            <a:xfrm>
              <a:off x="6621417" y="954310"/>
              <a:ext cx="735150" cy="2317999"/>
            </a:xfrm>
            <a:prstGeom prst="rect">
              <a:avLst/>
            </a:prstGeom>
            <a:gradFill>
              <a:gsLst>
                <a:gs pos="0">
                  <a:srgbClr val="181E39"/>
                </a:gs>
                <a:gs pos="29000">
                  <a:srgbClr val="1C2242">
                    <a:lumMod val="84000"/>
                    <a:alpha val="83000"/>
                  </a:srgbClr>
                </a:gs>
                <a:gs pos="100000">
                  <a:srgbClr val="1C2242">
                    <a:alpha val="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sp>
        <p:nvSpPr>
          <p:cNvPr id="327" name="テキスト ボックス 326"/>
          <p:cNvSpPr txBox="1"/>
          <p:nvPr/>
        </p:nvSpPr>
        <p:spPr>
          <a:xfrm>
            <a:off x="495692" y="4588835"/>
            <a:ext cx="3009553" cy="685034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3600" b="1" kern="0" dirty="0" smtClean="0">
                <a:solidFill>
                  <a:srgbClr val="181E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ＭＳ Ｐゴシック" panose="020B0600070205080204" pitchFamily="50" charset="-128"/>
              </a:rPr>
              <a:t>16 x 16 = 256 </a:t>
            </a:r>
          </a:p>
        </p:txBody>
      </p:sp>
      <p:grpSp>
        <p:nvGrpSpPr>
          <p:cNvPr id="1029" name="グループ化 1028"/>
          <p:cNvGrpSpPr/>
          <p:nvPr/>
        </p:nvGrpSpPr>
        <p:grpSpPr>
          <a:xfrm>
            <a:off x="4038600" y="3244542"/>
            <a:ext cx="4800599" cy="1403658"/>
            <a:chOff x="4400652" y="3275444"/>
            <a:chExt cx="4800599" cy="1520491"/>
          </a:xfrm>
        </p:grpSpPr>
        <p:sp>
          <p:nvSpPr>
            <p:cNvPr id="1025" name="四角形吹き出し 1024"/>
            <p:cNvSpPr/>
            <p:nvPr/>
          </p:nvSpPr>
          <p:spPr bwMode="auto">
            <a:xfrm>
              <a:off x="4400652" y="3436533"/>
              <a:ext cx="4800599" cy="1359402"/>
            </a:xfrm>
            <a:prstGeom prst="wedgeRectCallout">
              <a:avLst>
                <a:gd name="adj1" fmla="val -63204"/>
                <a:gd name="adj2" fmla="val 4109"/>
              </a:avLst>
            </a:prstGeom>
            <a:solidFill>
              <a:schemeClr val="bg1">
                <a:lumMod val="95000"/>
              </a:schemeClr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16 computing cores</a:t>
              </a:r>
              <a:r>
                <a:rPr kumimoji="1" lang="en-US" altLang="ja-JP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per</a:t>
              </a:r>
              <a:r>
                <a:rPr kumimoji="1" lang="en-US" altLang="ja-JP" sz="2000" b="0" i="0" u="none" strike="noStrike" cap="none" normalizeH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cluster</a:t>
              </a:r>
            </a:p>
            <a:p>
              <a:pPr marL="180975" indent="-180975" eaLnBrk="1" hangingPunct="1">
                <a:lnSpc>
                  <a:spcPct val="90000"/>
                </a:lnSpc>
                <a:spcBef>
                  <a:spcPct val="20000"/>
                </a:spcBef>
                <a:buFont typeface="Arial" panose="020B0604020202020204" pitchFamily="34" charset="0"/>
                <a:buChar char="•"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</a:t>
              </a:r>
              <a:r>
                <a:rPr lang="en-US" altLang="ja-JP" sz="2000" dirty="0" smtClean="0">
                  <a:cs typeface="メイリオ" pitchFamily="50" charset="-128"/>
                </a:rPr>
                <a:t>) </a:t>
              </a:r>
              <a:r>
                <a:rPr lang="en-US" altLang="ja-JP" sz="2000" dirty="0">
                  <a:cs typeface="メイリオ" pitchFamily="50" charset="-128"/>
                </a:rPr>
                <a:t>per cluster</a:t>
              </a:r>
              <a:endParaRPr lang="en-US" altLang="ja-JP" sz="2000" dirty="0" smtClean="0"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</p:txBody>
        </p:sp>
        <p:sp>
          <p:nvSpPr>
            <p:cNvPr id="333" name="テキスト ボックス 332"/>
            <p:cNvSpPr txBox="1"/>
            <p:nvPr/>
          </p:nvSpPr>
          <p:spPr>
            <a:xfrm>
              <a:off x="4535518" y="3275444"/>
              <a:ext cx="1952831" cy="341083"/>
            </a:xfrm>
            <a:prstGeom prst="rect">
              <a:avLst/>
            </a:prstGeom>
            <a:solidFill>
              <a:srgbClr val="FF0000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Compute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326" name="グループ化 325"/>
          <p:cNvGrpSpPr/>
          <p:nvPr/>
        </p:nvGrpSpPr>
        <p:grpSpPr>
          <a:xfrm>
            <a:off x="4038600" y="4767525"/>
            <a:ext cx="4971947" cy="1795972"/>
            <a:chOff x="4400652" y="4813535"/>
            <a:chExt cx="4809594" cy="1665042"/>
          </a:xfrm>
        </p:grpSpPr>
        <p:sp>
          <p:nvSpPr>
            <p:cNvPr id="328" name="四角形吹き出し 327"/>
            <p:cNvSpPr/>
            <p:nvPr/>
          </p:nvSpPr>
          <p:spPr bwMode="auto">
            <a:xfrm>
              <a:off x="4400652" y="4988367"/>
              <a:ext cx="4809594" cy="1490210"/>
            </a:xfrm>
            <a:prstGeom prst="wedgeRectCallout">
              <a:avLst>
                <a:gd name="adj1" fmla="val -54881"/>
                <a:gd name="adj2" fmla="val 7333"/>
              </a:avLst>
            </a:prstGeom>
            <a:solidFill>
              <a:schemeClr val="bg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b="1" u="sng" dirty="0" smtClean="0">
                  <a:cs typeface="メイリオ" pitchFamily="50" charset="-128"/>
                </a:rPr>
                <a:t>4 </a:t>
              </a: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cs typeface="メイリオ" pitchFamily="50" charset="-128"/>
                </a:rPr>
                <a:t>IO core</a:t>
              </a:r>
              <a:r>
                <a:rPr lang="en-US" altLang="ja-JP" sz="2000" b="1" u="sng" dirty="0" smtClean="0">
                  <a:cs typeface="メイリオ" pitchFamily="50" charset="-128"/>
                </a:rPr>
                <a:t>s</a:t>
              </a:r>
              <a:r>
                <a:rPr lang="en-US" altLang="ja-JP" sz="2000" dirty="0" smtClean="0">
                  <a:cs typeface="メイリオ" pitchFamily="50" charset="-128"/>
                </a:rPr>
                <a:t> per cluster</a:t>
              </a:r>
              <a:endParaRPr kumimoji="1" lang="en-US" altLang="ja-JP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 + </a:t>
              </a:r>
              <a:r>
                <a:rPr lang="en-US" altLang="ja-JP" sz="2000" b="1" u="sng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DDR 2GB</a:t>
              </a:r>
              <a:r>
                <a:rPr lang="en-US" altLang="ja-JP" sz="2000" dirty="0" smtClean="0">
                  <a:cs typeface="メイリオ" pitchFamily="50" charset="-128"/>
                </a:rPr>
                <a:t>)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Ethernet, </a:t>
              </a:r>
              <a:r>
                <a:rPr lang="en-US" altLang="ja-JP" sz="2000" dirty="0" err="1" smtClean="0">
                  <a:cs typeface="メイリオ" pitchFamily="50" charset="-128"/>
                </a:rPr>
                <a:t>PCIe</a:t>
              </a:r>
              <a:r>
                <a:rPr lang="en-US" altLang="ja-JP" sz="2000" dirty="0" smtClean="0">
                  <a:cs typeface="メイリオ" pitchFamily="50" charset="-128"/>
                </a:rPr>
                <a:t> 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tabLst/>
              </a:pPr>
              <a:endParaRPr kumimoji="1" lang="ja-JP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329" name="テキスト ボックス 328"/>
            <p:cNvSpPr txBox="1"/>
            <p:nvPr/>
          </p:nvSpPr>
          <p:spPr>
            <a:xfrm>
              <a:off x="4535439" y="4813535"/>
              <a:ext cx="1467191" cy="341083"/>
            </a:xfrm>
            <a:prstGeom prst="rect">
              <a:avLst/>
            </a:prstGeom>
            <a:solidFill>
              <a:schemeClr val="tx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I/O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97418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>
                <a:solidFill>
                  <a:srgbClr val="000000"/>
                </a:solidFill>
              </a:rPr>
              <a:pPr>
                <a:defRPr/>
              </a:pPr>
              <a:t>15</a:t>
            </a:fld>
            <a:endParaRPr lang="en-US" altLang="ja-JP">
              <a:solidFill>
                <a:srgbClr val="000000"/>
              </a:solidFill>
            </a:endParaRPr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 smtClean="0"/>
              <a:t>[System Model]</a:t>
            </a:r>
            <a:endParaRPr kumimoji="1" lang="en-US" altLang="ja-JP" b="1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KALRAY MPPA-256</a:t>
            </a:r>
            <a:endParaRPr kumimoji="1" lang="ja-JP" altLang="en-US" b="1" dirty="0">
              <a:solidFill>
                <a:srgbClr val="002060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1024" name="グループ化 1023"/>
          <p:cNvGrpSpPr/>
          <p:nvPr/>
        </p:nvGrpSpPr>
        <p:grpSpPr>
          <a:xfrm>
            <a:off x="326031" y="3351409"/>
            <a:ext cx="3398332" cy="3223260"/>
            <a:chOff x="613299" y="3434287"/>
            <a:chExt cx="3398332" cy="3223260"/>
          </a:xfrm>
        </p:grpSpPr>
        <p:grpSp>
          <p:nvGrpSpPr>
            <p:cNvPr id="11" name="グループ化 10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307" name="正方形/長方形 30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8" name="正方形/長方形 30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9" name="正方形/長方形 30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0" name="正方形/長方形 30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1" name="正方形/長方形 31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2" name="正方形/長方形 31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3" name="正方形/長方形 31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4" name="正方形/長方形 31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5" name="正方形/長方形 31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6" name="正方形/長方形 31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7" name="正方形/長方形 31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8" name="正方形/長方形 31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9" name="正方形/長方形 31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0" name="正方形/長方形 31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1" name="正方形/長方形 32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2" name="正方形/長方形 32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3" name="正方形/長方形 32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3" name="グループ化 12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90" name="正方形/長方形 28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1" name="正方形/長方形 29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2" name="正方形/長方形 29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3" name="正方形/長方形 29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4" name="正方形/長方形 29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5" name="正方形/長方形 29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6" name="正方形/長方形 29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7" name="正方形/長方形 29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8" name="正方形/長方形 29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9" name="正方形/長方形 29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0" name="正方形/長方形 29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1" name="正方形/長方形 30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2" name="正方形/長方形 30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3" name="正方形/長方形 30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4" name="正方形/長方形 30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5" name="正方形/長方形 30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6" name="正方形/長方形 30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4" name="グループ化 13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73" name="正方形/長方形 27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4" name="正方形/長方形 27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5" name="正方形/長方形 27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6" name="正方形/長方形 27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7" name="正方形/長方形 27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8" name="正方形/長方形 27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9" name="正方形/長方形 27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0" name="正方形/長方形 27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1" name="正方形/長方形 28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2" name="正方形/長方形 28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3" name="正方形/長方形 28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4" name="正方形/長方形 28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5" name="正方形/長方形 28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6" name="正方形/長方形 28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7" name="正方形/長方形 28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8" name="正方形/長方形 28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9" name="正方形/長方形 28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5" name="グループ化 14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56" name="正方形/長方形 25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" name="正方形/長方形 25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" name="正方形/長方形 25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" name="正方形/長方形 25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" name="正方形/長方形 25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" name="正方形/長方形 26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" name="正方形/長方形 26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" name="正方形/長方形 26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" name="正方形/長方形 26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" name="正方形/長方形 26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" name="正方形/長方形 26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" name="正方形/長方形 26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" name="正方形/長方形 26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" name="正方形/長方形 26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0" name="正方形/長方形 26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1" name="正方形/長方形 27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2" name="正方形/長方形 27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6" name="グループ化 15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39" name="正方形/長方形 23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" name="正方形/長方形 23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" name="正方形/長方形 24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" name="正方形/長方形 24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" name="正方形/長方形 24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" name="正方形/長方形 24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" name="正方形/長方形 24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" name="正方形/長方形 24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" name="正方形/長方形 24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" name="正方形/長方形 24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" name="正方形/長方形 24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" name="正方形/長方形 24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" name="正方形/長方形 25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" name="正方形/長方形 25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" name="正方形/長方形 25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" name="正方形/長方形 25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" name="正方形/長方形 25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7" name="グループ化 16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22" name="正方形/長方形 22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" name="正方形/長方形 22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" name="正方形/長方形 22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" name="正方形/長方形 22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" name="正方形/長方形 22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" name="正方形/長方形 22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" name="正方形/長方形 22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" name="正方形/長方形 22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" name="正方形/長方形 22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" name="正方形/長方形 23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" name="正方形/長方形 23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" name="正方形/長方形 23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" name="正方形/長方形 23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" name="正方形/長方形 23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" name="正方形/長方形 23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" name="正方形/長方形 23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8" name="正方形/長方形 23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8" name="グループ化 17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05" name="正方形/長方形 20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6" name="正方形/長方形 20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7" name="正方形/長方形 20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8" name="正方形/長方形 20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" name="正方形/長方形 20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" name="正方形/長方形 20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" name="正方形/長方形 21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" name="正方形/長方形 21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" name="正方形/長方形 21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" name="正方形/長方形 21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" name="正方形/長方形 21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" name="正方形/長方形 21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" name="正方形/長方形 21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" name="正方形/長方形 21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" name="正方形/長方形 21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" name="正方形/長方形 21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" name="正方形/長方形 22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9" name="グループ化 18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88" name="正方形/長方形 18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9" name="正方形/長方形 18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0" name="正方形/長方形 18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1" name="正方形/長方形 19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2" name="正方形/長方形 19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3" name="正方形/長方形 19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4" name="正方形/長方形 19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5" name="正方形/長方形 19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6" name="正方形/長方形 19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7" name="正方形/長方形 19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8" name="正方形/長方形 19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9" name="正方形/長方形 19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0" name="正方形/長方形 19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1" name="正方形/長方形 20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2" name="正方形/長方形 20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3" name="正方形/長方形 20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4" name="正方形/長方形 20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" name="グループ化 19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71" name="正方形/長方形 17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2" name="正方形/長方形 17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3" name="正方形/長方形 17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4" name="正方形/長方形 17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5" name="正方形/長方形 17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6" name="正方形/長方形 17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7" name="正方形/長方形 17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8" name="正方形/長方形 17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9" name="正方形/長方形 17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0" name="正方形/長方形 17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1" name="正方形/長方形 18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2" name="正方形/長方形 18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3" name="正方形/長方形 18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4" name="正方形/長方形 18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5" name="正方形/長方形 18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6" name="正方形/長方形 18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7" name="正方形/長方形 18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1" name="グループ化 20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54" name="正方形/長方形 15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5" name="正方形/長方形 15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6" name="正方形/長方形 15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7" name="正方形/長方形 15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8" name="正方形/長方形 15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9" name="正方形/長方形 15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0" name="正方形/長方形 15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1" name="正方形/長方形 16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2" name="正方形/長方形 16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3" name="正方形/長方形 16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4" name="正方形/長方形 16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5" name="正方形/長方形 16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6" name="正方形/長方形 16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7" name="正方形/長方形 16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8" name="正方形/長方形 16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9" name="正方形/長方形 16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0" name="正方形/長方形 16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2" name="グループ化 21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37" name="正方形/長方形 13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8" name="正方形/長方形 13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9" name="正方形/長方形 13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0" name="正方形/長方形 13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1" name="正方形/長方形 14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2" name="正方形/長方形 14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3" name="正方形/長方形 14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4" name="正方形/長方形 14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5" name="正方形/長方形 14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6" name="正方形/長方形 14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7" name="正方形/長方形 14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8" name="正方形/長方形 14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9" name="正方形/長方形 14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0" name="正方形/長方形 14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1" name="正方形/長方形 15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2" name="正方形/長方形 15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3" name="正方形/長方形 15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" name="グループ化 22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20" name="正方形/長方形 11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" name="正方形/長方形 12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" name="正方形/長方形 12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" name="正方形/長方形 12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" name="正方形/長方形 12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" name="正方形/長方形 12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" name="正方形/長方形 12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" name="正方形/長方形 12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" name="正方形/長方形 12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" name="正方形/長方形 12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" name="正方形/長方形 12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" name="正方形/長方形 13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" name="正方形/長方形 13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" name="正方形/長方形 13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4" name="正方形/長方形 13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5" name="正方形/長方形 13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6" name="正方形/長方形 13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4" name="グループ化 23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03" name="正方形/長方形 10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" name="正方形/長方形 10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" name="正方形/長方形 10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" name="正方形/長方形 10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" name="正方形/長方形 10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" name="正方形/長方形 10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" name="正方形/長方形 10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" name="正方形/長方形 10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" name="正方形/長方形 11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" name="正方形/長方形 11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" name="正方形/長方形 11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" name="正方形/長方形 11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" name="正方形/長方形 11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" name="正方形/長方形 11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" name="正方形/長方形 11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" name="正方形/長方形 11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" name="正方形/長方形 11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5" name="グループ化 24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86" name="正方形/長方形 8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" name="正方形/長方形 8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" name="正方形/長方形 8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" name="正方形/長方形 8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" name="正方形/長方形 8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" name="正方形/長方形 9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" name="正方形/長方形 9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" name="正方形/長方形 9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" name="正方形/長方形 9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" name="正方形/長方形 9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" name="正方形/長方形 9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" name="正方形/長方形 9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" name="正方形/長方形 9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" name="正方形/長方形 9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" name="正方形/長方形 9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" name="正方形/長方形 10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2" name="正方形/長方形 10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6" name="グループ化 25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69" name="正方形/長方形 6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" name="正方形/長方形 6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1" name="正方形/長方形 7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" name="正方形/長方形 7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" name="正方形/長方形 7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" name="正方形/長方形 7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" name="正方形/長方形 7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" name="正方形/長方形 7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" name="正方形/長方形 7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" name="正方形/長方形 7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" name="正方形/長方形 7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" name="正方形/長方形 7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" name="正方形/長方形 8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" name="正方形/長方形 8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" name="正方形/長方形 8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" name="正方形/長方形 8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" name="正方形/長方形 8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7" name="グループ化 26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52" name="正方形/長方形 5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" name="正方形/長方形 5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" name="正方形/長方形 5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" name="正方形/長方形 5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" name="正方形/長方形 5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" name="正方形/長方形 5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" name="正方形/長方形 5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" name="正方形/長方形 5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" name="正方形/長方形 5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" name="正方形/長方形 6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" name="正方形/長方形 6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" name="正方形/長方形 6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" name="正方形/長方形 6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" name="正方形/長方形 6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" name="正方形/長方形 6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" name="正方形/長方形 6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" name="正方形/長方形 6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8" name="グループ化 27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</p:grpSpPr>
          <p:sp>
            <p:nvSpPr>
              <p:cNvPr id="47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8" name="正方形/長方形 47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" name="正方形/長方形 48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" name="正方形/長方形 49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" name="正方形/長方形 50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9" name="グループ化 28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</p:grpSpPr>
          <p:sp>
            <p:nvSpPr>
              <p:cNvPr id="42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3" name="正方形/長方形 42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" name="正方形/長方形 43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" name="正方形/長方形 44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" name="正方形/長方形 45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0" name="グループ化 29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</p:grpSpPr>
          <p:sp>
            <p:nvSpPr>
              <p:cNvPr id="3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8" name="正方形/長方形 3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" name="正方形/長方形 3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" name="正方形/長方形 3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" name="正方形/長方形 4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1" name="グループ化 30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</p:grpSpPr>
          <p:sp>
            <p:nvSpPr>
              <p:cNvPr id="3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3" name="正方形/長方形 3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" name="正方形/長方形 3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" name="正方形/長方形 3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" name="正方形/長方形 3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8" name="グループ化 7"/>
          <p:cNvGrpSpPr/>
          <p:nvPr/>
        </p:nvGrpSpPr>
        <p:grpSpPr>
          <a:xfrm>
            <a:off x="-1" y="826878"/>
            <a:ext cx="9144001" cy="2327479"/>
            <a:chOff x="-1" y="952956"/>
            <a:chExt cx="9144001" cy="2327479"/>
          </a:xfrm>
        </p:grpSpPr>
        <p:sp>
          <p:nvSpPr>
            <p:cNvPr id="6" name="正方形/長方形 5"/>
            <p:cNvSpPr/>
            <p:nvPr/>
          </p:nvSpPr>
          <p:spPr bwMode="auto">
            <a:xfrm>
              <a:off x="-1" y="952956"/>
              <a:ext cx="7235826" cy="2327479"/>
            </a:xfrm>
            <a:prstGeom prst="rect">
              <a:avLst/>
            </a:prstGeom>
            <a:solidFill>
              <a:srgbClr val="181E3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96000" tIns="108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altLang="ja-JP" sz="2400" b="1" dirty="0" smtClean="0">
                  <a:solidFill>
                    <a:schemeClr val="bg1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Meiryo UI" panose="020B0604030504040204" pitchFamily="50" charset="-128"/>
                  <a:ea typeface="Meiryo UI" panose="020B0604030504040204" pitchFamily="50" charset="-128"/>
                </a:rPr>
                <a:t>NoC-based Embedded Many Cores: MPPA-256 </a:t>
              </a:r>
              <a:endParaRPr lang="en-US" altLang="ja-JP" sz="24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endParaRPr lang="en-US" altLang="ja-JP" sz="1200" b="1" u="sng" dirty="0" smtClean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Scalability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 </a:t>
              </a:r>
              <a:r>
                <a:rPr lang="en-US" altLang="ja-JP" sz="2000" b="1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256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+ </a:t>
              </a:r>
              <a:r>
                <a:rPr lang="en-US" altLang="ja-JP" sz="2000" b="1" dirty="0">
                  <a:solidFill>
                    <a:srgbClr val="FF0000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cores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High power efficiency</a:t>
              </a:r>
              <a:r>
                <a:rPr lang="en-US" altLang="ja-JP" sz="2000" b="1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16/24W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NoC </a:t>
              </a:r>
              <a:r>
                <a:rPr lang="en-US" altLang="ja-JP" sz="2000" b="1" u="sng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(Network-on-Chip) </a:t>
              </a: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non-uniform </a:t>
              </a:r>
              <a:r>
                <a:rPr lang="en-US" altLang="ja-JP" sz="2000" b="1" u="sng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memory access (NUMA)</a:t>
              </a:r>
            </a:p>
            <a:p>
              <a:pPr lvl="2"/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pic>
          <p:nvPicPr>
            <p:cNvPr id="1028" name="Picture 4" descr="http://prod.kalray.eu/wp-content/uploads/2015/03/KALRAY_processor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107"/>
            <a:stretch/>
          </p:blipFill>
          <p:spPr bwMode="auto">
            <a:xfrm>
              <a:off x="6621417" y="960203"/>
              <a:ext cx="2522583" cy="2316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5" name="正方形/長方形 324"/>
            <p:cNvSpPr/>
            <p:nvPr/>
          </p:nvSpPr>
          <p:spPr bwMode="auto">
            <a:xfrm>
              <a:off x="6621417" y="954310"/>
              <a:ext cx="735150" cy="2317999"/>
            </a:xfrm>
            <a:prstGeom prst="rect">
              <a:avLst/>
            </a:prstGeom>
            <a:gradFill>
              <a:gsLst>
                <a:gs pos="0">
                  <a:srgbClr val="181E39"/>
                </a:gs>
                <a:gs pos="29000">
                  <a:srgbClr val="1C2242">
                    <a:lumMod val="84000"/>
                    <a:alpha val="83000"/>
                  </a:srgbClr>
                </a:gs>
                <a:gs pos="100000">
                  <a:srgbClr val="1C2242">
                    <a:alpha val="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sp>
        <p:nvSpPr>
          <p:cNvPr id="327" name="テキスト ボックス 326"/>
          <p:cNvSpPr txBox="1"/>
          <p:nvPr/>
        </p:nvSpPr>
        <p:spPr>
          <a:xfrm>
            <a:off x="1444877" y="3286486"/>
            <a:ext cx="1125700" cy="476371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b="1" kern="0" dirty="0" smtClean="0">
                <a:solidFill>
                  <a:srgbClr val="181E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ＭＳ Ｐゴシック" panose="020B0600070205080204" pitchFamily="50" charset="-128"/>
              </a:rPr>
              <a:t>DDR</a:t>
            </a:r>
          </a:p>
        </p:txBody>
      </p:sp>
      <p:grpSp>
        <p:nvGrpSpPr>
          <p:cNvPr id="1029" name="グループ化 1028"/>
          <p:cNvGrpSpPr/>
          <p:nvPr/>
        </p:nvGrpSpPr>
        <p:grpSpPr>
          <a:xfrm>
            <a:off x="4038600" y="3244542"/>
            <a:ext cx="4800599" cy="1403658"/>
            <a:chOff x="4400652" y="3275444"/>
            <a:chExt cx="4800599" cy="1520491"/>
          </a:xfrm>
        </p:grpSpPr>
        <p:sp>
          <p:nvSpPr>
            <p:cNvPr id="1025" name="四角形吹き出し 1024"/>
            <p:cNvSpPr/>
            <p:nvPr/>
          </p:nvSpPr>
          <p:spPr bwMode="auto">
            <a:xfrm>
              <a:off x="4400652" y="3436533"/>
              <a:ext cx="4800599" cy="1359402"/>
            </a:xfrm>
            <a:prstGeom prst="wedgeRectCallout">
              <a:avLst>
                <a:gd name="adj1" fmla="val -63204"/>
                <a:gd name="adj2" fmla="val 4109"/>
              </a:avLst>
            </a:prstGeom>
            <a:solidFill>
              <a:schemeClr val="bg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16 computing cores</a:t>
              </a:r>
              <a:r>
                <a:rPr kumimoji="1" lang="en-US" altLang="ja-JP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per</a:t>
              </a:r>
              <a:r>
                <a:rPr kumimoji="1" lang="en-US" altLang="ja-JP" sz="2000" b="0" i="0" u="none" strike="noStrike" cap="none" normalizeH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cluster</a:t>
              </a:r>
            </a:p>
            <a:p>
              <a:pPr marL="180975" indent="-180975" eaLnBrk="1" hangingPunct="1">
                <a:lnSpc>
                  <a:spcPct val="90000"/>
                </a:lnSpc>
                <a:spcBef>
                  <a:spcPct val="20000"/>
                </a:spcBef>
                <a:buFont typeface="Arial" panose="020B0604020202020204" pitchFamily="34" charset="0"/>
                <a:buChar char="•"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</a:t>
              </a:r>
              <a:r>
                <a:rPr lang="en-US" altLang="ja-JP" sz="2000" dirty="0" smtClean="0">
                  <a:cs typeface="メイリオ" pitchFamily="50" charset="-128"/>
                </a:rPr>
                <a:t>) </a:t>
              </a:r>
              <a:r>
                <a:rPr lang="en-US" altLang="ja-JP" sz="2000" dirty="0">
                  <a:cs typeface="メイリオ" pitchFamily="50" charset="-128"/>
                </a:rPr>
                <a:t>per cluster</a:t>
              </a:r>
              <a:endParaRPr lang="en-US" altLang="ja-JP" sz="2000" dirty="0" smtClean="0"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</p:txBody>
        </p:sp>
        <p:sp>
          <p:nvSpPr>
            <p:cNvPr id="333" name="テキスト ボックス 332"/>
            <p:cNvSpPr txBox="1"/>
            <p:nvPr/>
          </p:nvSpPr>
          <p:spPr>
            <a:xfrm>
              <a:off x="4535518" y="3275444"/>
              <a:ext cx="1952831" cy="341083"/>
            </a:xfrm>
            <a:prstGeom prst="rect">
              <a:avLst/>
            </a:prstGeom>
            <a:solidFill>
              <a:schemeClr val="tx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Compute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326" name="グループ化 325"/>
          <p:cNvGrpSpPr/>
          <p:nvPr/>
        </p:nvGrpSpPr>
        <p:grpSpPr>
          <a:xfrm>
            <a:off x="4038600" y="4767525"/>
            <a:ext cx="4971947" cy="1795972"/>
            <a:chOff x="4400652" y="4813535"/>
            <a:chExt cx="4809594" cy="1665042"/>
          </a:xfrm>
        </p:grpSpPr>
        <p:sp>
          <p:nvSpPr>
            <p:cNvPr id="328" name="四角形吹き出し 327"/>
            <p:cNvSpPr/>
            <p:nvPr/>
          </p:nvSpPr>
          <p:spPr bwMode="auto">
            <a:xfrm>
              <a:off x="4400652" y="4988367"/>
              <a:ext cx="4809594" cy="1490210"/>
            </a:xfrm>
            <a:prstGeom prst="wedgeRectCallout">
              <a:avLst>
                <a:gd name="adj1" fmla="val -54881"/>
                <a:gd name="adj2" fmla="val 7333"/>
              </a:avLst>
            </a:prstGeom>
            <a:solidFill>
              <a:schemeClr val="bg1">
                <a:lumMod val="95000"/>
              </a:schemeClr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b="1" u="sng" dirty="0" smtClean="0">
                  <a:cs typeface="メイリオ" pitchFamily="50" charset="-128"/>
                </a:rPr>
                <a:t>4 </a:t>
              </a: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cs typeface="メイリオ" pitchFamily="50" charset="-128"/>
                </a:rPr>
                <a:t>IO core</a:t>
              </a:r>
              <a:r>
                <a:rPr lang="en-US" altLang="ja-JP" sz="2000" b="1" u="sng" dirty="0" smtClean="0">
                  <a:cs typeface="メイリオ" pitchFamily="50" charset="-128"/>
                </a:rPr>
                <a:t>s</a:t>
              </a:r>
              <a:r>
                <a:rPr lang="en-US" altLang="ja-JP" sz="2000" dirty="0" smtClean="0">
                  <a:cs typeface="メイリオ" pitchFamily="50" charset="-128"/>
                </a:rPr>
                <a:t> per cluster</a:t>
              </a:r>
              <a:endParaRPr kumimoji="1" lang="en-US" altLang="ja-JP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 + </a:t>
              </a:r>
              <a:r>
                <a:rPr lang="en-US" altLang="ja-JP" sz="2000" b="1" u="sng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DDR 2GB</a:t>
              </a:r>
              <a:r>
                <a:rPr lang="en-US" altLang="ja-JP" sz="2000" dirty="0" smtClean="0">
                  <a:cs typeface="メイリオ" pitchFamily="50" charset="-128"/>
                </a:rPr>
                <a:t>)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Ethernet, </a:t>
              </a:r>
              <a:r>
                <a:rPr lang="en-US" altLang="ja-JP" sz="2000" dirty="0" err="1" smtClean="0">
                  <a:cs typeface="メイリオ" pitchFamily="50" charset="-128"/>
                </a:rPr>
                <a:t>PCIe</a:t>
              </a:r>
              <a:r>
                <a:rPr lang="en-US" altLang="ja-JP" sz="2000" dirty="0" smtClean="0">
                  <a:cs typeface="メイリオ" pitchFamily="50" charset="-128"/>
                </a:rPr>
                <a:t> 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tabLst/>
              </a:pPr>
              <a:endParaRPr kumimoji="1" lang="ja-JP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329" name="テキスト ボックス 328"/>
            <p:cNvSpPr txBox="1"/>
            <p:nvPr/>
          </p:nvSpPr>
          <p:spPr>
            <a:xfrm>
              <a:off x="4535439" y="4813535"/>
              <a:ext cx="1467191" cy="341083"/>
            </a:xfrm>
            <a:prstGeom prst="rect">
              <a:avLst/>
            </a:prstGeom>
            <a:solidFill>
              <a:srgbClr val="FF0000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I/O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  <p:sp>
        <p:nvSpPr>
          <p:cNvPr id="330" name="テキスト ボックス 329"/>
          <p:cNvSpPr txBox="1"/>
          <p:nvPr/>
        </p:nvSpPr>
        <p:spPr>
          <a:xfrm>
            <a:off x="1450636" y="6160941"/>
            <a:ext cx="1125700" cy="476371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b="1" kern="0" dirty="0" smtClean="0">
                <a:solidFill>
                  <a:srgbClr val="181E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ＭＳ Ｐゴシック" panose="020B0600070205080204" pitchFamily="50" charset="-128"/>
              </a:rPr>
              <a:t>DDR</a:t>
            </a:r>
          </a:p>
        </p:txBody>
      </p:sp>
      <p:sp>
        <p:nvSpPr>
          <p:cNvPr id="331" name="テキスト ボックス 330"/>
          <p:cNvSpPr txBox="1"/>
          <p:nvPr/>
        </p:nvSpPr>
        <p:spPr>
          <a:xfrm rot="16200000">
            <a:off x="-66007" y="4719754"/>
            <a:ext cx="1125700" cy="476371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b="1" kern="0" dirty="0" smtClean="0">
                <a:solidFill>
                  <a:srgbClr val="181E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ＭＳ Ｐゴシック" panose="020B0600070205080204" pitchFamily="50" charset="-128"/>
              </a:rPr>
              <a:t>Ether</a:t>
            </a:r>
          </a:p>
        </p:txBody>
      </p:sp>
      <p:sp>
        <p:nvSpPr>
          <p:cNvPr id="332" name="テキスト ボックス 331"/>
          <p:cNvSpPr txBox="1"/>
          <p:nvPr/>
        </p:nvSpPr>
        <p:spPr>
          <a:xfrm rot="5400000">
            <a:off x="2990489" y="4739254"/>
            <a:ext cx="1125700" cy="476371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b="1" kern="0" dirty="0" smtClean="0">
                <a:solidFill>
                  <a:srgbClr val="181E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ＭＳ Ｐゴシック" panose="020B0600070205080204" pitchFamily="50" charset="-128"/>
              </a:rPr>
              <a:t>Ether</a:t>
            </a:r>
          </a:p>
        </p:txBody>
      </p:sp>
    </p:spTree>
    <p:extLst>
      <p:ext uri="{BB962C8B-B14F-4D97-AF65-F5344CB8AC3E}">
        <p14:creationId xmlns:p14="http://schemas.microsoft.com/office/powerpoint/2010/main" val="40736482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>
                <a:solidFill>
                  <a:srgbClr val="000000"/>
                </a:solidFill>
              </a:rPr>
              <a:pPr>
                <a:defRPr/>
              </a:pPr>
              <a:t>16</a:t>
            </a:fld>
            <a:endParaRPr lang="en-US" altLang="ja-JP">
              <a:solidFill>
                <a:srgbClr val="000000"/>
              </a:solidFill>
            </a:endParaRPr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 smtClean="0"/>
              <a:t>[System Model]</a:t>
            </a:r>
            <a:endParaRPr kumimoji="1" lang="en-US" altLang="ja-JP" b="1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KALRAY MPPA-256</a:t>
            </a:r>
            <a:endParaRPr kumimoji="1" lang="ja-JP" altLang="en-US" b="1" dirty="0">
              <a:solidFill>
                <a:srgbClr val="002060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1024" name="グループ化 1023"/>
          <p:cNvGrpSpPr/>
          <p:nvPr/>
        </p:nvGrpSpPr>
        <p:grpSpPr>
          <a:xfrm>
            <a:off x="326031" y="3351409"/>
            <a:ext cx="3398332" cy="3223260"/>
            <a:chOff x="613299" y="3434287"/>
            <a:chExt cx="3398332" cy="3223260"/>
          </a:xfrm>
        </p:grpSpPr>
        <p:grpSp>
          <p:nvGrpSpPr>
            <p:cNvPr id="11" name="グループ化 10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307" name="正方形/長方形 30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8" name="正方形/長方形 30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9" name="正方形/長方形 30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0" name="正方形/長方形 30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1" name="正方形/長方形 31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2" name="正方形/長方形 31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3" name="正方形/長方形 31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4" name="正方形/長方形 31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5" name="正方形/長方形 31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6" name="正方形/長方形 31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7" name="正方形/長方形 31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8" name="正方形/長方形 31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9" name="正方形/長方形 31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0" name="正方形/長方形 31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1" name="正方形/長方形 32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2" name="正方形/長方形 32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3" name="正方形/長方形 32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3" name="グループ化 12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90" name="正方形/長方形 28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1" name="正方形/長方形 29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2" name="正方形/長方形 29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3" name="正方形/長方形 29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4" name="正方形/長方形 29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5" name="正方形/長方形 29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6" name="正方形/長方形 29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7" name="正方形/長方形 29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8" name="正方形/長方形 29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9" name="正方形/長方形 29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0" name="正方形/長方形 29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1" name="正方形/長方形 30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2" name="正方形/長方形 30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3" name="正方形/長方形 30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4" name="正方形/長方形 30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5" name="正方形/長方形 30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6" name="正方形/長方形 30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4" name="グループ化 13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73" name="正方形/長方形 27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4" name="正方形/長方形 27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5" name="正方形/長方形 27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6" name="正方形/長方形 27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7" name="正方形/長方形 27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8" name="正方形/長方形 27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9" name="正方形/長方形 27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0" name="正方形/長方形 27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1" name="正方形/長方形 28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2" name="正方形/長方形 28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3" name="正方形/長方形 28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4" name="正方形/長方形 28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5" name="正方形/長方形 28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6" name="正方形/長方形 28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7" name="正方形/長方形 28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8" name="正方形/長方形 28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9" name="正方形/長方形 28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5" name="グループ化 14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56" name="正方形/長方形 25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" name="正方形/長方形 25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" name="正方形/長方形 25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" name="正方形/長方形 25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" name="正方形/長方形 25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" name="正方形/長方形 26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" name="正方形/長方形 26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" name="正方形/長方形 26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" name="正方形/長方形 26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" name="正方形/長方形 26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" name="正方形/長方形 26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" name="正方形/長方形 26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" name="正方形/長方形 26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" name="正方形/長方形 26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0" name="正方形/長方形 26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1" name="正方形/長方形 27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2" name="正方形/長方形 27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6" name="グループ化 15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39" name="正方形/長方形 23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" name="正方形/長方形 23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" name="正方形/長方形 24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" name="正方形/長方形 24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" name="正方形/長方形 24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" name="正方形/長方形 24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" name="正方形/長方形 24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" name="正方形/長方形 24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" name="正方形/長方形 24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" name="正方形/長方形 24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" name="正方形/長方形 24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" name="正方形/長方形 24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" name="正方形/長方形 25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" name="正方形/長方形 25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" name="正方形/長方形 25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" name="正方形/長方形 25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" name="正方形/長方形 25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7" name="グループ化 16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22" name="正方形/長方形 22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" name="正方形/長方形 22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" name="正方形/長方形 22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" name="正方形/長方形 22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" name="正方形/長方形 22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" name="正方形/長方形 22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" name="正方形/長方形 22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" name="正方形/長方形 22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" name="正方形/長方形 22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" name="正方形/長方形 23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" name="正方形/長方形 23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" name="正方形/長方形 23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" name="正方形/長方形 23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" name="正方形/長方形 23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" name="正方形/長方形 23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" name="正方形/長方形 23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8" name="正方形/長方形 23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8" name="グループ化 17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05" name="正方形/長方形 20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6" name="正方形/長方形 20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7" name="正方形/長方形 20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8" name="正方形/長方形 20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" name="正方形/長方形 20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" name="正方形/長方形 20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" name="正方形/長方形 21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" name="正方形/長方形 21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" name="正方形/長方形 21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" name="正方形/長方形 21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" name="正方形/長方形 21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" name="正方形/長方形 21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" name="正方形/長方形 21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" name="正方形/長方形 21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" name="正方形/長方形 21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" name="正方形/長方形 21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" name="正方形/長方形 22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9" name="グループ化 18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88" name="正方形/長方形 18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9" name="正方形/長方形 18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0" name="正方形/長方形 18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1" name="正方形/長方形 19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2" name="正方形/長方形 19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3" name="正方形/長方形 19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4" name="正方形/長方形 19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5" name="正方形/長方形 19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6" name="正方形/長方形 19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7" name="正方形/長方形 19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8" name="正方形/長方形 19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9" name="正方形/長方形 19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0" name="正方形/長方形 19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1" name="正方形/長方形 20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2" name="正方形/長方形 20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3" name="正方形/長方形 20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4" name="正方形/長方形 20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" name="グループ化 19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71" name="正方形/長方形 17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2" name="正方形/長方形 17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3" name="正方形/長方形 17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4" name="正方形/長方形 17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5" name="正方形/長方形 17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6" name="正方形/長方形 17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7" name="正方形/長方形 17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8" name="正方形/長方形 17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9" name="正方形/長方形 17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0" name="正方形/長方形 17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1" name="正方形/長方形 18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2" name="正方形/長方形 18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3" name="正方形/長方形 18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4" name="正方形/長方形 18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5" name="正方形/長方形 18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6" name="正方形/長方形 18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7" name="正方形/長方形 18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1" name="グループ化 20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54" name="正方形/長方形 15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5" name="正方形/長方形 15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6" name="正方形/長方形 15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7" name="正方形/長方形 15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8" name="正方形/長方形 15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9" name="正方形/長方形 15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0" name="正方形/長方形 15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1" name="正方形/長方形 16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2" name="正方形/長方形 16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3" name="正方形/長方形 16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4" name="正方形/長方形 16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5" name="正方形/長方形 16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6" name="正方形/長方形 16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7" name="正方形/長方形 16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8" name="正方形/長方形 16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9" name="正方形/長方形 16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0" name="正方形/長方形 16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2" name="グループ化 21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37" name="正方形/長方形 13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8" name="正方形/長方形 13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9" name="正方形/長方形 13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0" name="正方形/長方形 13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1" name="正方形/長方形 14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2" name="正方形/長方形 14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3" name="正方形/長方形 14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4" name="正方形/長方形 14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5" name="正方形/長方形 14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6" name="正方形/長方形 14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7" name="正方形/長方形 14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8" name="正方形/長方形 14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9" name="正方形/長方形 14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0" name="正方形/長方形 14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1" name="正方形/長方形 15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2" name="正方形/長方形 15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3" name="正方形/長方形 15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" name="グループ化 22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20" name="正方形/長方形 11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" name="正方形/長方形 12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" name="正方形/長方形 12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" name="正方形/長方形 12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" name="正方形/長方形 12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" name="正方形/長方形 12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" name="正方形/長方形 12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" name="正方形/長方形 12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" name="正方形/長方形 12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" name="正方形/長方形 12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" name="正方形/長方形 12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" name="正方形/長方形 13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" name="正方形/長方形 13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" name="正方形/長方形 13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4" name="正方形/長方形 13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5" name="正方形/長方形 13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6" name="正方形/長方形 13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4" name="グループ化 23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03" name="正方形/長方形 10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" name="正方形/長方形 10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" name="正方形/長方形 10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" name="正方形/長方形 10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" name="正方形/長方形 10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" name="正方形/長方形 10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" name="正方形/長方形 10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" name="正方形/長方形 10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" name="正方形/長方形 11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" name="正方形/長方形 11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" name="正方形/長方形 11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" name="正方形/長方形 11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" name="正方形/長方形 11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" name="正方形/長方形 11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" name="正方形/長方形 11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" name="正方形/長方形 11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" name="正方形/長方形 11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5" name="グループ化 24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86" name="正方形/長方形 8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" name="正方形/長方形 8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" name="正方形/長方形 8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" name="正方形/長方形 8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" name="正方形/長方形 8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" name="正方形/長方形 9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" name="正方形/長方形 9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" name="正方形/長方形 9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" name="正方形/長方形 9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" name="正方形/長方形 9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" name="正方形/長方形 9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" name="正方形/長方形 9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" name="正方形/長方形 9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" name="正方形/長方形 9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" name="正方形/長方形 9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" name="正方形/長方形 10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2" name="正方形/長方形 10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6" name="グループ化 25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69" name="正方形/長方形 6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" name="正方形/長方形 6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1" name="正方形/長方形 7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" name="正方形/長方形 7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" name="正方形/長方形 7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" name="正方形/長方形 7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" name="正方形/長方形 7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" name="正方形/長方形 7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" name="正方形/長方形 7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" name="正方形/長方形 7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" name="正方形/長方形 7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" name="正方形/長方形 7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" name="正方形/長方形 8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" name="正方形/長方形 8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" name="正方形/長方形 8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" name="正方形/長方形 8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" name="正方形/長方形 8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7" name="グループ化 26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52" name="正方形/長方形 5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" name="正方形/長方形 5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" name="正方形/長方形 5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" name="正方形/長方形 5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" name="正方形/長方形 5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" name="正方形/長方形 5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" name="正方形/長方形 5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" name="正方形/長方形 5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" name="正方形/長方形 5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" name="正方形/長方形 6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" name="正方形/長方形 6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" name="正方形/長方形 6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" name="正方形/長方形 6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" name="正方形/長方形 6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" name="正方形/長方形 6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" name="正方形/長方形 6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" name="正方形/長方形 6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8" name="グループ化 27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</p:grpSpPr>
          <p:sp>
            <p:nvSpPr>
              <p:cNvPr id="47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85000"/>
                  </a:schemeClr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8" name="正方形/長方形 47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" name="正方形/長方形 48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" name="正方形/長方形 49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" name="正方形/長方形 50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9" name="グループ化 28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</p:grpSpPr>
          <p:sp>
            <p:nvSpPr>
              <p:cNvPr id="42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85000"/>
                  </a:schemeClr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3" name="正方形/長方形 42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" name="正方形/長方形 43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" name="正方形/長方形 44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" name="正方形/長方形 45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0" name="グループ化 29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</p:grpSpPr>
          <p:sp>
            <p:nvSpPr>
              <p:cNvPr id="3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85000"/>
                  </a:schemeClr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8" name="正方形/長方形 3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" name="正方形/長方形 3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" name="正方形/長方形 3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" name="正方形/長方形 4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1" name="グループ化 30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</p:grpSpPr>
          <p:sp>
            <p:nvSpPr>
              <p:cNvPr id="3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85000"/>
                  </a:schemeClr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3" name="正方形/長方形 3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" name="正方形/長方形 3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" name="正方形/長方形 3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" name="正方形/長方形 3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8" name="グループ化 7"/>
          <p:cNvGrpSpPr/>
          <p:nvPr/>
        </p:nvGrpSpPr>
        <p:grpSpPr>
          <a:xfrm>
            <a:off x="-1" y="826878"/>
            <a:ext cx="9144001" cy="2327479"/>
            <a:chOff x="-1" y="952956"/>
            <a:chExt cx="9144001" cy="2327479"/>
          </a:xfrm>
        </p:grpSpPr>
        <p:sp>
          <p:nvSpPr>
            <p:cNvPr id="6" name="正方形/長方形 5"/>
            <p:cNvSpPr/>
            <p:nvPr/>
          </p:nvSpPr>
          <p:spPr bwMode="auto">
            <a:xfrm>
              <a:off x="-1" y="952956"/>
              <a:ext cx="7235826" cy="2327479"/>
            </a:xfrm>
            <a:prstGeom prst="rect">
              <a:avLst/>
            </a:prstGeom>
            <a:solidFill>
              <a:srgbClr val="181E3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96000" tIns="108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altLang="ja-JP" sz="2400" b="1" dirty="0" smtClean="0">
                  <a:solidFill>
                    <a:schemeClr val="bg1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Meiryo UI" panose="020B0604030504040204" pitchFamily="50" charset="-128"/>
                  <a:ea typeface="Meiryo UI" panose="020B0604030504040204" pitchFamily="50" charset="-128"/>
                </a:rPr>
                <a:t>NoC-based Embedded Many Cores: MPPA-256 </a:t>
              </a:r>
              <a:endParaRPr lang="en-US" altLang="ja-JP" sz="24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endParaRPr lang="en-US" altLang="ja-JP" sz="1200" b="1" u="sng" dirty="0" smtClean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Scalability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 </a:t>
              </a:r>
              <a:r>
                <a:rPr lang="en-US" altLang="ja-JP" sz="2000" b="1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256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+ </a:t>
              </a:r>
              <a:r>
                <a:rPr lang="en-US" altLang="ja-JP" sz="2000" b="1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cores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High power efficiency</a:t>
              </a:r>
              <a:r>
                <a:rPr lang="en-US" altLang="ja-JP" sz="2000" b="1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16/24W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rgbClr val="FF0000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NoC </a:t>
              </a:r>
              <a:r>
                <a:rPr lang="en-US" altLang="ja-JP" sz="2000" b="1" u="sng" dirty="0">
                  <a:solidFill>
                    <a:srgbClr val="FF0000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(Network-on-Chip) </a:t>
              </a: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non-uniform </a:t>
              </a:r>
              <a:r>
                <a:rPr lang="en-US" altLang="ja-JP" sz="2000" b="1" u="sng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memory access (NUMA)</a:t>
              </a:r>
            </a:p>
            <a:p>
              <a:pPr lvl="2"/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pic>
          <p:nvPicPr>
            <p:cNvPr id="1028" name="Picture 4" descr="http://prod.kalray.eu/wp-content/uploads/2015/03/KALRAY_processor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107"/>
            <a:stretch/>
          </p:blipFill>
          <p:spPr bwMode="auto">
            <a:xfrm>
              <a:off x="6621417" y="960203"/>
              <a:ext cx="2522583" cy="2316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5" name="正方形/長方形 324"/>
            <p:cNvSpPr/>
            <p:nvPr/>
          </p:nvSpPr>
          <p:spPr bwMode="auto">
            <a:xfrm>
              <a:off x="6621417" y="954310"/>
              <a:ext cx="735150" cy="2317999"/>
            </a:xfrm>
            <a:prstGeom prst="rect">
              <a:avLst/>
            </a:prstGeom>
            <a:gradFill>
              <a:gsLst>
                <a:gs pos="0">
                  <a:srgbClr val="181E39"/>
                </a:gs>
                <a:gs pos="29000">
                  <a:srgbClr val="1C2242">
                    <a:lumMod val="84000"/>
                    <a:alpha val="83000"/>
                  </a:srgbClr>
                </a:gs>
                <a:gs pos="100000">
                  <a:srgbClr val="1C2242">
                    <a:alpha val="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grpSp>
        <p:nvGrpSpPr>
          <p:cNvPr id="1029" name="グループ化 1028"/>
          <p:cNvGrpSpPr/>
          <p:nvPr/>
        </p:nvGrpSpPr>
        <p:grpSpPr>
          <a:xfrm>
            <a:off x="4038600" y="3244542"/>
            <a:ext cx="4800599" cy="1403658"/>
            <a:chOff x="4400652" y="3275444"/>
            <a:chExt cx="4800599" cy="1520491"/>
          </a:xfrm>
        </p:grpSpPr>
        <p:sp>
          <p:nvSpPr>
            <p:cNvPr id="1025" name="四角形吹き出し 1024"/>
            <p:cNvSpPr/>
            <p:nvPr/>
          </p:nvSpPr>
          <p:spPr bwMode="auto">
            <a:xfrm>
              <a:off x="4400652" y="3436533"/>
              <a:ext cx="4800599" cy="1359402"/>
            </a:xfrm>
            <a:prstGeom prst="wedgeRectCallout">
              <a:avLst>
                <a:gd name="adj1" fmla="val -63204"/>
                <a:gd name="adj2" fmla="val 4109"/>
              </a:avLst>
            </a:prstGeom>
            <a:solidFill>
              <a:schemeClr val="bg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16 computing cores</a:t>
              </a:r>
              <a:r>
                <a:rPr kumimoji="1" lang="en-US" altLang="ja-JP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per</a:t>
              </a:r>
              <a:r>
                <a:rPr kumimoji="1" lang="en-US" altLang="ja-JP" sz="2000" b="0" i="0" u="none" strike="noStrike" cap="none" normalizeH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cluster</a:t>
              </a:r>
            </a:p>
            <a:p>
              <a:pPr marL="180975" indent="-180975" eaLnBrk="1" hangingPunct="1">
                <a:lnSpc>
                  <a:spcPct val="90000"/>
                </a:lnSpc>
                <a:spcBef>
                  <a:spcPct val="20000"/>
                </a:spcBef>
                <a:buFont typeface="Arial" panose="020B0604020202020204" pitchFamily="34" charset="0"/>
                <a:buChar char="•"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</a:t>
              </a:r>
              <a:r>
                <a:rPr lang="en-US" altLang="ja-JP" sz="2000" dirty="0" smtClean="0">
                  <a:cs typeface="メイリオ" pitchFamily="50" charset="-128"/>
                </a:rPr>
                <a:t>) </a:t>
              </a:r>
              <a:r>
                <a:rPr lang="en-US" altLang="ja-JP" sz="2000" dirty="0">
                  <a:cs typeface="メイリオ" pitchFamily="50" charset="-128"/>
                </a:rPr>
                <a:t>per cluster</a:t>
              </a:r>
              <a:endParaRPr lang="en-US" altLang="ja-JP" sz="2000" dirty="0" smtClean="0"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</p:txBody>
        </p:sp>
        <p:sp>
          <p:nvSpPr>
            <p:cNvPr id="333" name="テキスト ボックス 332"/>
            <p:cNvSpPr txBox="1"/>
            <p:nvPr/>
          </p:nvSpPr>
          <p:spPr>
            <a:xfrm>
              <a:off x="4535518" y="3275444"/>
              <a:ext cx="1952831" cy="341083"/>
            </a:xfrm>
            <a:prstGeom prst="rect">
              <a:avLst/>
            </a:prstGeom>
            <a:solidFill>
              <a:schemeClr val="tx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Compute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326" name="グループ化 325"/>
          <p:cNvGrpSpPr/>
          <p:nvPr/>
        </p:nvGrpSpPr>
        <p:grpSpPr>
          <a:xfrm>
            <a:off x="4038600" y="4767525"/>
            <a:ext cx="4971947" cy="1795972"/>
            <a:chOff x="4400652" y="4813535"/>
            <a:chExt cx="4809594" cy="1665042"/>
          </a:xfrm>
        </p:grpSpPr>
        <p:sp>
          <p:nvSpPr>
            <p:cNvPr id="328" name="四角形吹き出し 327"/>
            <p:cNvSpPr/>
            <p:nvPr/>
          </p:nvSpPr>
          <p:spPr bwMode="auto">
            <a:xfrm>
              <a:off x="4400652" y="4988367"/>
              <a:ext cx="4809594" cy="1490210"/>
            </a:xfrm>
            <a:prstGeom prst="wedgeRectCallout">
              <a:avLst>
                <a:gd name="adj1" fmla="val -54881"/>
                <a:gd name="adj2" fmla="val 7333"/>
              </a:avLst>
            </a:prstGeom>
            <a:solidFill>
              <a:schemeClr val="bg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b="1" u="sng" dirty="0" smtClean="0">
                  <a:cs typeface="メイリオ" pitchFamily="50" charset="-128"/>
                </a:rPr>
                <a:t>4 </a:t>
              </a: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cs typeface="メイリオ" pitchFamily="50" charset="-128"/>
                </a:rPr>
                <a:t>IO core</a:t>
              </a:r>
              <a:r>
                <a:rPr lang="en-US" altLang="ja-JP" sz="2000" b="1" u="sng" dirty="0" smtClean="0">
                  <a:cs typeface="メイリオ" pitchFamily="50" charset="-128"/>
                </a:rPr>
                <a:t>s</a:t>
              </a:r>
              <a:r>
                <a:rPr lang="en-US" altLang="ja-JP" sz="2000" dirty="0" smtClean="0">
                  <a:cs typeface="メイリオ" pitchFamily="50" charset="-128"/>
                </a:rPr>
                <a:t> per cluster</a:t>
              </a:r>
              <a:endParaRPr kumimoji="1" lang="en-US" altLang="ja-JP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 + </a:t>
              </a:r>
              <a:r>
                <a:rPr lang="en-US" altLang="ja-JP" sz="2000" b="1" u="sng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DDR 2GB</a:t>
              </a:r>
              <a:r>
                <a:rPr lang="en-US" altLang="ja-JP" sz="2000" dirty="0" smtClean="0">
                  <a:cs typeface="メイリオ" pitchFamily="50" charset="-128"/>
                </a:rPr>
                <a:t>)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Ethernet, </a:t>
              </a:r>
              <a:r>
                <a:rPr lang="en-US" altLang="ja-JP" sz="2000" dirty="0" err="1" smtClean="0">
                  <a:cs typeface="メイリオ" pitchFamily="50" charset="-128"/>
                </a:rPr>
                <a:t>PCIe</a:t>
              </a:r>
              <a:r>
                <a:rPr lang="en-US" altLang="ja-JP" sz="2000" dirty="0" smtClean="0">
                  <a:cs typeface="メイリオ" pitchFamily="50" charset="-128"/>
                </a:rPr>
                <a:t> 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tabLst/>
              </a:pPr>
              <a:endParaRPr kumimoji="1" lang="ja-JP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329" name="テキスト ボックス 328"/>
            <p:cNvSpPr txBox="1"/>
            <p:nvPr/>
          </p:nvSpPr>
          <p:spPr>
            <a:xfrm>
              <a:off x="4535439" y="4813535"/>
              <a:ext cx="1467191" cy="341083"/>
            </a:xfrm>
            <a:prstGeom prst="rect">
              <a:avLst/>
            </a:prstGeom>
            <a:solidFill>
              <a:schemeClr val="tx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I/O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130" y="3252460"/>
            <a:ext cx="3492493" cy="34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301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" name="正方形/長方形 2696"/>
          <p:cNvSpPr/>
          <p:nvPr/>
        </p:nvSpPr>
        <p:spPr bwMode="auto">
          <a:xfrm>
            <a:off x="0" y="778891"/>
            <a:ext cx="9143999" cy="2754884"/>
          </a:xfrm>
          <a:prstGeom prst="rect">
            <a:avLst/>
          </a:prstGeom>
          <a:gradFill flip="none" rotWithShape="1">
            <a:gsLst>
              <a:gs pos="0">
                <a:srgbClr val="1C2242"/>
              </a:gs>
              <a:gs pos="48000">
                <a:srgbClr val="1C2242">
                  <a:lumMod val="96000"/>
                  <a:lumOff val="4000"/>
                </a:srgbClr>
              </a:gs>
              <a:gs pos="100000">
                <a:srgbClr val="1C2242">
                  <a:lumMod val="80000"/>
                  <a:lumOff val="20000"/>
                </a:srgbClr>
              </a:gs>
            </a:gsLst>
            <a:lin ang="2700000" scaled="1"/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pic>
        <p:nvPicPr>
          <p:cNvPr id="2066" name="図 20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247" y="1153713"/>
            <a:ext cx="3326180" cy="3265887"/>
          </a:xfrm>
          <a:prstGeom prst="rect">
            <a:avLst/>
          </a:prstGeom>
          <a:scene3d>
            <a:camera prst="isometricOffAxis1Top"/>
            <a:lightRig rig="threePt" dir="t"/>
          </a:scene3d>
        </p:spPr>
      </p:pic>
      <p:grpSp>
        <p:nvGrpSpPr>
          <p:cNvPr id="705" name="グループ化 704"/>
          <p:cNvGrpSpPr/>
          <p:nvPr/>
        </p:nvGrpSpPr>
        <p:grpSpPr>
          <a:xfrm>
            <a:off x="215374" y="4067049"/>
            <a:ext cx="2827463" cy="2681800"/>
            <a:chOff x="613299" y="3434287"/>
            <a:chExt cx="3398332" cy="3223260"/>
          </a:xfrm>
          <a:solidFill>
            <a:srgbClr val="CBE4F9"/>
          </a:solidFill>
        </p:grpSpPr>
        <p:grpSp>
          <p:nvGrpSpPr>
            <p:cNvPr id="706" name="グループ化 705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001" name="正方形/長方形 100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2" name="正方形/長方形 100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3" name="正方形/長方形 100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4" name="正方形/長方形 100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5" name="正方形/長方形 100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6" name="正方形/長方形 100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7" name="正方形/長方形 100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8" name="正方形/長方形 100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9" name="正方形/長方形 100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0" name="正方形/長方形 100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1" name="正方形/長方形 101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2" name="正方形/長方形 101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3" name="正方形/長方形 101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4" name="正方形/長方形 101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5" name="正方形/長方形 101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6" name="正方形/長方形 101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7" name="正方形/長方形 101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07" name="グループ化 706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84" name="正方形/長方形 98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5" name="正方形/長方形 98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6" name="正方形/長方形 98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7" name="正方形/長方形 98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8" name="正方形/長方形 98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9" name="正方形/長方形 98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0" name="正方形/長方形 98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1" name="正方形/長方形 99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2" name="正方形/長方形 99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3" name="正方形/長方形 99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4" name="正方形/長方形 99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5" name="正方形/長方形 99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6" name="正方形/長方形 99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7" name="正方形/長方形 99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8" name="正方形/長方形 99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9" name="正方形/長方形 99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0" name="正方形/長方形 99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08" name="グループ化 707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67" name="正方形/長方形 96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8" name="正方形/長方形 96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9" name="正方形/長方形 96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0" name="正方形/長方形 96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1" name="正方形/長方形 97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2" name="正方形/長方形 97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3" name="正方形/長方形 97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4" name="正方形/長方形 97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5" name="正方形/長方形 97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6" name="正方形/長方形 97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7" name="正方形/長方形 97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8" name="正方形/長方形 97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9" name="正方形/長方形 97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0" name="正方形/長方形 97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1" name="正方形/長方形 98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2" name="正方形/長方形 98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3" name="正方形/長方形 98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09" name="グループ化 708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50" name="正方形/長方形 94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1" name="正方形/長方形 95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2" name="正方形/長方形 95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3" name="正方形/長方形 95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4" name="正方形/長方形 95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5" name="正方形/長方形 95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6" name="正方形/長方形 95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7" name="正方形/長方形 95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8" name="正方形/長方形 95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9" name="正方形/長方形 95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0" name="正方形/長方形 95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1" name="正方形/長方形 96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2" name="正方形/長方形 96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3" name="正方形/長方形 96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4" name="正方形/長方形 96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5" name="正方形/長方形 96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6" name="正方形/長方形 96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0" name="グループ化 709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33" name="正方形/長方形 93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4" name="正方形/長方形 93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5" name="正方形/長方形 93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6" name="正方形/長方形 93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7" name="正方形/長方形 93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8" name="正方形/長方形 93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9" name="正方形/長方形 93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0" name="正方形/長方形 93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1" name="正方形/長方形 94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2" name="正方形/長方形 94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3" name="正方形/長方形 94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4" name="正方形/長方形 94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5" name="正方形/長方形 94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6" name="正方形/長方形 94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7" name="正方形/長方形 94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8" name="正方形/長方形 94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9" name="正方形/長方形 94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1" name="グループ化 710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16" name="正方形/長方形 91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7" name="正方形/長方形 91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8" name="正方形/長方形 91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9" name="正方形/長方形 91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0" name="正方形/長方形 91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1" name="正方形/長方形 92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2" name="正方形/長方形 92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3" name="正方形/長方形 92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4" name="正方形/長方形 92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5" name="正方形/長方形 92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6" name="正方形/長方形 92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7" name="正方形/長方形 92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8" name="正方形/長方形 92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9" name="正方形/長方形 92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0" name="正方形/長方形 92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1" name="正方形/長方形 93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2" name="正方形/長方形 93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2" name="グループ化 711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99" name="正方形/長方形 89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0" name="正方形/長方形 89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1" name="正方形/長方形 90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2" name="正方形/長方形 90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3" name="正方形/長方形 90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4" name="正方形/長方形 90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5" name="正方形/長方形 90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6" name="正方形/長方形 90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7" name="正方形/長方形 90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8" name="正方形/長方形 90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9" name="正方形/長方形 90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0" name="正方形/長方形 90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1" name="正方形/長方形 91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2" name="正方形/長方形 91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3" name="正方形/長方形 91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4" name="正方形/長方形 91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5" name="正方形/長方形 91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3" name="グループ化 712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82" name="正方形/長方形 88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3" name="正方形/長方形 88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4" name="正方形/長方形 88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5" name="正方形/長方形 88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6" name="正方形/長方形 88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7" name="正方形/長方形 88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8" name="正方形/長方形 88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9" name="正方形/長方形 88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0" name="正方形/長方形 88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1" name="正方形/長方形 89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2" name="正方形/長方形 89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3" name="正方形/長方形 89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4" name="正方形/長方形 89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5" name="正方形/長方形 89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6" name="正方形/長方形 89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7" name="正方形/長方形 89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8" name="正方形/長方形 89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4" name="グループ化 713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65" name="正方形/長方形 86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6" name="正方形/長方形 86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7" name="正方形/長方形 86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8" name="正方形/長方形 86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9" name="正方形/長方形 86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0" name="正方形/長方形 86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1" name="正方形/長方形 87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2" name="正方形/長方形 87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3" name="正方形/長方形 87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4" name="正方形/長方形 87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5" name="正方形/長方形 87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6" name="正方形/長方形 87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7" name="正方形/長方形 87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8" name="正方形/長方形 87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9" name="正方形/長方形 87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0" name="正方形/長方形 87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1" name="正方形/長方形 88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5" name="グループ化 714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48" name="正方形/長方形 84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9" name="正方形/長方形 84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0" name="正方形/長方形 84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1" name="正方形/長方形 85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2" name="正方形/長方形 85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3" name="正方形/長方形 85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4" name="正方形/長方形 85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5" name="正方形/長方形 85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6" name="正方形/長方形 85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7" name="正方形/長方形 85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8" name="正方形/長方形 85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9" name="正方形/長方形 85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0" name="正方形/長方形 85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1" name="正方形/長方形 86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2" name="正方形/長方形 86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3" name="正方形/長方形 86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4" name="正方形/長方形 86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6" name="グループ化 715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31" name="正方形/長方形 83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2" name="正方形/長方形 83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3" name="正方形/長方形 83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4" name="正方形/長方形 83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5" name="正方形/長方形 83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6" name="正方形/長方形 83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7" name="正方形/長方形 83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8" name="正方形/長方形 83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9" name="正方形/長方形 83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0" name="正方形/長方形 83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1" name="正方形/長方形 84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2" name="正方形/長方形 84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3" name="正方形/長方形 84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4" name="正方形/長方形 84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5" name="正方形/長方形 84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6" name="正方形/長方形 84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7" name="正方形/長方形 84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7" name="グループ化 716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14" name="正方形/長方形 81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5" name="正方形/長方形 81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6" name="正方形/長方形 81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7" name="正方形/長方形 81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8" name="正方形/長方形 81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9" name="正方形/長方形 81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0" name="正方形/長方形 81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1" name="正方形/長方形 82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2" name="正方形/長方形 82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3" name="正方形/長方形 82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4" name="正方形/長方形 82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5" name="正方形/長方形 82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6" name="正方形/長方形 82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7" name="正方形/長方形 82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8" name="正方形/長方形 82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9" name="正方形/長方形 82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0" name="正方形/長方形 82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8" name="グループ化 717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797" name="正方形/長方形 79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8" name="正方形/長方形 79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9" name="正方形/長方形 79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0" name="正方形/長方形 79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1" name="正方形/長方形 80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2" name="正方形/長方形 80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3" name="正方形/長方形 80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4" name="正方形/長方形 80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5" name="正方形/長方形 80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6" name="正方形/長方形 80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7" name="正方形/長方形 80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8" name="正方形/長方形 80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9" name="正方形/長方形 80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0" name="正方形/長方形 80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1" name="正方形/長方形 81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2" name="正方形/長方形 81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3" name="正方形/長方形 81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9" name="グループ化 718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780" name="正方形/長方形 77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1" name="正方形/長方形 78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2" name="正方形/長方形 78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3" name="正方形/長方形 78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4" name="正方形/長方形 78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5" name="正方形/長方形 78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6" name="正方形/長方形 78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7" name="正方形/長方形 78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8" name="正方形/長方形 78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9" name="正方形/長方形 78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0" name="正方形/長方形 78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1" name="正方形/長方形 79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2" name="正方形/長方形 79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3" name="正方形/長方形 79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4" name="正方形/長方形 79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5" name="正方形/長方形 79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6" name="正方形/長方形 79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0" name="グループ化 719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763" name="正方形/長方形 76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4" name="正方形/長方形 76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5" name="正方形/長方形 76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6" name="正方形/長方形 76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7" name="正方形/長方形 76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8" name="正方形/長方形 76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9" name="正方形/長方形 76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0" name="正方形/長方形 76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1" name="正方形/長方形 77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2" name="正方形/長方形 77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3" name="正方形/長方形 77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4" name="正方形/長方形 77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5" name="正方形/長方形 77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6" name="正方形/長方形 77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7" name="正方形/長方形 77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8" name="正方形/長方形 77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9" name="正方形/長方形 77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1" name="グループ化 720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746" name="正方形/長方形 74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7" name="正方形/長方形 74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8" name="正方形/長方形 74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9" name="正方形/長方形 74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0" name="正方形/長方形 74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1" name="正方形/長方形 75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2" name="正方形/長方形 75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3" name="正方形/長方形 75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4" name="正方形/長方形 75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5" name="正方形/長方形 75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6" name="正方形/長方形 75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7" name="正方形/長方形 75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8" name="正方形/長方形 75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9" name="正方形/長方形 75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0" name="正方形/長方形 75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1" name="正方形/長方形 76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2" name="正方形/長方形 76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2" name="グループ化 721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  <a:grpFill/>
          </p:grpSpPr>
          <p:sp>
            <p:nvSpPr>
              <p:cNvPr id="741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00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742" name="正方形/長方形 741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3" name="正方形/長方形 742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4" name="正方形/長方形 743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5" name="正方形/長方形 744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3" name="グループ化 722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  <a:grpFill/>
          </p:grpSpPr>
          <p:sp>
            <p:nvSpPr>
              <p:cNvPr id="736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00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737" name="正方形/長方形 736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8" name="正方形/長方形 737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9" name="正方形/長方形 738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0" name="正方形/長方形 739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4" name="グループ化 723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731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00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732" name="正方形/長方形 731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3" name="正方形/長方形 732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4" name="正方形/長方形 733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5" name="正方形/長方形 734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5" name="グループ化 724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726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00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727" name="正方形/長方形 726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8" name="正方形/長方形 727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9" name="正方形/長方形 728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0" name="正方形/長方形 729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2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>
          <a:xfrm>
            <a:off x="7097187" y="6444064"/>
            <a:ext cx="1905000" cy="304800"/>
          </a:xfrm>
        </p:spPr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>
                <a:solidFill>
                  <a:srgbClr val="000000"/>
                </a:solidFill>
              </a:rPr>
              <a:pPr>
                <a:defRPr/>
              </a:pPr>
              <a:t>17</a:t>
            </a:fld>
            <a:endParaRPr lang="en-US" altLang="ja-JP">
              <a:solidFill>
                <a:srgbClr val="000000"/>
              </a:solidFill>
            </a:endParaRPr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 smtClean="0"/>
              <a:t>[System Model]</a:t>
            </a:r>
            <a:endParaRPr kumimoji="1" lang="en-US" altLang="ja-JP" b="1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KALRAY MPPA-256</a:t>
            </a:r>
            <a:endParaRPr kumimoji="1" lang="ja-JP" altLang="en-US" b="1" dirty="0">
              <a:solidFill>
                <a:srgbClr val="002060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330" name="グループ化 329"/>
          <p:cNvGrpSpPr/>
          <p:nvPr/>
        </p:nvGrpSpPr>
        <p:grpSpPr>
          <a:xfrm>
            <a:off x="3272051" y="4080062"/>
            <a:ext cx="2765816" cy="2623329"/>
            <a:chOff x="613299" y="3434287"/>
            <a:chExt cx="3398332" cy="3223260"/>
          </a:xfrm>
          <a:solidFill>
            <a:srgbClr val="FFC000"/>
          </a:solidFill>
        </p:grpSpPr>
        <p:grpSp>
          <p:nvGrpSpPr>
            <p:cNvPr id="331" name="グループ化 330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627" name="正方形/長方形 62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8" name="正方形/長方形 62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9" name="正方形/長方形 62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0" name="正方形/長方形 62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1" name="正方形/長方形 63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2" name="正方形/長方形 63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3" name="正方形/長方形 63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4" name="正方形/長方形 63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5" name="正方形/長方形 63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6" name="正方形/長方形 63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7" name="正方形/長方形 63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8" name="正方形/長方形 63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9" name="正方形/長方形 63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0" name="正方形/長方形 63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1" name="正方形/長方形 64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2" name="正方形/長方形 64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3" name="正方形/長方形 64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2" name="グループ化 331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610" name="正方形/長方形 60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1" name="正方形/長方形 61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2" name="正方形/長方形 61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3" name="正方形/長方形 61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4" name="正方形/長方形 61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5" name="正方形/長方形 61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6" name="正方形/長方形 61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7" name="正方形/長方形 61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8" name="正方形/長方形 61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9" name="正方形/長方形 61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0" name="正方形/長方形 61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1" name="正方形/長方形 62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2" name="正方形/長方形 62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3" name="正方形/長方形 62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4" name="正方形/長方形 62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5" name="正方形/長方形 62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6" name="正方形/長方形 62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4" name="グループ化 333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93" name="正方形/長方形 59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4" name="正方形/長方形 59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5" name="正方形/長方形 59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6" name="正方形/長方形 59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7" name="正方形/長方形 59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8" name="正方形/長方形 59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9" name="正方形/長方形 59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0" name="正方形/長方形 59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1" name="正方形/長方形 60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2" name="正方形/長方形 60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3" name="正方形/長方形 60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4" name="正方形/長方形 60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5" name="正方形/長方形 60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6" name="正方形/長方形 60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7" name="正方形/長方形 60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8" name="正方形/長方形 60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9" name="正方形/長方形 60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5" name="グループ化 334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76" name="正方形/長方形 57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7" name="正方形/長方形 57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8" name="正方形/長方形 57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9" name="正方形/長方形 57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0" name="正方形/長方形 57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1" name="正方形/長方形 58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2" name="正方形/長方形 58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3" name="正方形/長方形 58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4" name="正方形/長方形 58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5" name="正方形/長方形 58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6" name="正方形/長方形 58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7" name="正方形/長方形 58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8" name="正方形/長方形 58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9" name="正方形/長方形 58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0" name="正方形/長方形 58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1" name="正方形/長方形 59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2" name="正方形/長方形 59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6" name="グループ化 335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59" name="正方形/長方形 55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0" name="正方形/長方形 55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1" name="正方形/長方形 56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2" name="正方形/長方形 56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3" name="正方形/長方形 56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4" name="正方形/長方形 56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5" name="正方形/長方形 56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6" name="正方形/長方形 56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7" name="正方形/長方形 56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8" name="正方形/長方形 56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9" name="正方形/長方形 56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0" name="正方形/長方形 56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1" name="正方形/長方形 57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2" name="正方形/長方形 57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3" name="正方形/長方形 57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4" name="正方形/長方形 57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5" name="正方形/長方形 57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7" name="グループ化 336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42" name="正方形/長方形 54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3" name="正方形/長方形 54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4" name="正方形/長方形 54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5" name="正方形/長方形 54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6" name="正方形/長方形 54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7" name="正方形/長方形 54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8" name="正方形/長方形 54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9" name="正方形/長方形 54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0" name="正方形/長方形 54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1" name="正方形/長方形 55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2" name="正方形/長方形 55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3" name="正方形/長方形 55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4" name="正方形/長方形 55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5" name="正方形/長方形 55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6" name="正方形/長方形 55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7" name="正方形/長方形 55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8" name="正方形/長方形 55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8" name="グループ化 337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25" name="正方形/長方形 52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6" name="正方形/長方形 52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7" name="正方形/長方形 52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8" name="正方形/長方形 52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9" name="正方形/長方形 52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0" name="正方形/長方形 52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1" name="正方形/長方形 53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2" name="正方形/長方形 53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3" name="正方形/長方形 53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4" name="正方形/長方形 53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5" name="正方形/長方形 53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6" name="正方形/長方形 53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7" name="正方形/長方形 53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8" name="正方形/長方形 53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9" name="正方形/長方形 53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0" name="正方形/長方形 53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1" name="正方形/長方形 54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9" name="グループ化 338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08" name="正方形/長方形 50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9" name="正方形/長方形 50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0" name="正方形/長方形 50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1" name="正方形/長方形 51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2" name="正方形/長方形 51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3" name="正方形/長方形 51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4" name="正方形/長方形 51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5" name="正方形/長方形 51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6" name="正方形/長方形 51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7" name="正方形/長方形 51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8" name="正方形/長方形 51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9" name="正方形/長方形 51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0" name="正方形/長方形 51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1" name="正方形/長方形 52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2" name="正方形/長方形 52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3" name="正方形/長方形 52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4" name="正方形/長方形 52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0" name="グループ化 339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91" name="正方形/長方形 49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2" name="正方形/長方形 49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3" name="正方形/長方形 49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4" name="正方形/長方形 49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5" name="正方形/長方形 49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6" name="正方形/長方形 49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7" name="正方形/長方形 49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8" name="正方形/長方形 49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9" name="正方形/長方形 49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0" name="正方形/長方形 49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1" name="正方形/長方形 50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2" name="正方形/長方形 50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3" name="正方形/長方形 50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4" name="正方形/長方形 50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5" name="正方形/長方形 50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6" name="正方形/長方形 50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7" name="正方形/長方形 50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1" name="グループ化 340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74" name="正方形/長方形 47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5" name="正方形/長方形 47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6" name="正方形/長方形 47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7" name="正方形/長方形 47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8" name="正方形/長方形 47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9" name="正方形/長方形 47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0" name="正方形/長方形 47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1" name="正方形/長方形 48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2" name="正方形/長方形 48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3" name="正方形/長方形 48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4" name="正方形/長方形 48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5" name="正方形/長方形 48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6" name="正方形/長方形 48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7" name="正方形/長方形 48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8" name="正方形/長方形 48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9" name="正方形/長方形 48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0" name="正方形/長方形 48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2" name="グループ化 341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57" name="正方形/長方形 45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8" name="正方形/長方形 45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9" name="正方形/長方形 45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0" name="正方形/長方形 45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1" name="正方形/長方形 46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2" name="正方形/長方形 46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3" name="正方形/長方形 46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4" name="正方形/長方形 46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5" name="正方形/長方形 46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6" name="正方形/長方形 46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7" name="正方形/長方形 46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8" name="正方形/長方形 46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9" name="正方形/長方形 46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0" name="正方形/長方形 46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1" name="正方形/長方形 47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2" name="正方形/長方形 47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3" name="正方形/長方形 47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3" name="グループ化 342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40" name="正方形/長方形 43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1" name="正方形/長方形 44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2" name="正方形/長方形 44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3" name="正方形/長方形 44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4" name="正方形/長方形 44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5" name="正方形/長方形 44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6" name="正方形/長方形 44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7" name="正方形/長方形 44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8" name="正方形/長方形 44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9" name="正方形/長方形 44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0" name="正方形/長方形 44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1" name="正方形/長方形 45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2" name="正方形/長方形 45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3" name="正方形/長方形 45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4" name="正方形/長方形 45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5" name="正方形/長方形 45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6" name="正方形/長方形 45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4" name="グループ化 343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23" name="正方形/長方形 42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4" name="正方形/長方形 42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5" name="正方形/長方形 42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6" name="正方形/長方形 42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7" name="正方形/長方形 42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8" name="正方形/長方形 42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9" name="正方形/長方形 42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0" name="正方形/長方形 42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1" name="正方形/長方形 43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2" name="正方形/長方形 43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3" name="正方形/長方形 43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4" name="正方形/長方形 43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5" name="正方形/長方形 43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6" name="正方形/長方形 43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7" name="正方形/長方形 43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8" name="正方形/長方形 43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9" name="正方形/長方形 43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5" name="グループ化 344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06" name="正方形/長方形 40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7" name="正方形/長方形 40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8" name="正方形/長方形 40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9" name="正方形/長方形 40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0" name="正方形/長方形 40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1" name="正方形/長方形 41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2" name="正方形/長方形 41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3" name="正方形/長方形 41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4" name="正方形/長方形 41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5" name="正方形/長方形 41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6" name="正方形/長方形 41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7" name="正方形/長方形 41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8" name="正方形/長方形 41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9" name="正方形/長方形 41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0" name="正方形/長方形 41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1" name="正方形/長方形 42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2" name="正方形/長方形 42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6" name="グループ化 345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389" name="正方形/長方形 38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0" name="正方形/長方形 38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1" name="正方形/長方形 39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2" name="正方形/長方形 39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3" name="正方形/長方形 39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4" name="正方形/長方形 39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5" name="正方形/長方形 39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6" name="正方形/長方形 39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7" name="正方形/長方形 39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8" name="正方形/長方形 39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9" name="正方形/長方形 39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0" name="正方形/長方形 39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1" name="正方形/長方形 40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2" name="正方形/長方形 40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3" name="正方形/長方形 40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4" name="正方形/長方形 40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5" name="正方形/長方形 40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7" name="グループ化 346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372" name="正方形/長方形 37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3" name="正方形/長方形 37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4" name="正方形/長方形 37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5" name="正方形/長方形 37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6" name="正方形/長方形 37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7" name="正方形/長方形 37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8" name="正方形/長方形 37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9" name="正方形/長方形 37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0" name="正方形/長方形 37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1" name="正方形/長方形 38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2" name="正方形/長方形 38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3" name="正方形/長方形 38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4" name="正方形/長方形 38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5" name="正方形/長方形 38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6" name="正方形/長方形 38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7" name="正方形/長方形 38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8" name="正方形/長方形 38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8" name="グループ化 347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  <a:grpFill/>
          </p:grpSpPr>
          <p:sp>
            <p:nvSpPr>
              <p:cNvPr id="367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grp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900" kern="0" dirty="0">
                  <a:solidFill>
                    <a:schemeClr val="tx1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68" name="正方形/長方形 367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9" name="正方形/長方形 368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0" name="正方形/長方形 369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1" name="正方形/長方形 370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9" name="グループ化 348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  <a:grpFill/>
          </p:grpSpPr>
          <p:sp>
            <p:nvSpPr>
              <p:cNvPr id="362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grp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900" kern="0" dirty="0">
                  <a:solidFill>
                    <a:schemeClr val="tx1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63" name="正方形/長方形 362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4" name="正方形/長方形 363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5" name="正方形/長方形 364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6" name="正方形/長方形 365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0" name="グループ化 349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35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grp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900" kern="0" dirty="0">
                  <a:solidFill>
                    <a:schemeClr val="tx1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58" name="正方形/長方形 35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9" name="正方形/長方形 35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0" name="正方形/長方形 35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1" name="正方形/長方形 36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1" name="グループ化 350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35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grp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900" kern="0" dirty="0">
                  <a:solidFill>
                    <a:schemeClr val="tx1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53" name="正方形/長方形 35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4" name="正方形/長方形 35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5" name="正方形/長方形 35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6" name="正方形/長方形 35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1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5" name="グループ化 4"/>
          <p:cNvGrpSpPr/>
          <p:nvPr/>
        </p:nvGrpSpPr>
        <p:grpSpPr>
          <a:xfrm>
            <a:off x="141047" y="4020082"/>
            <a:ext cx="2960656" cy="2781221"/>
            <a:chOff x="524657" y="1853433"/>
            <a:chExt cx="3558419" cy="3342754"/>
          </a:xfrm>
        </p:grpSpPr>
        <p:sp>
          <p:nvSpPr>
            <p:cNvPr id="327" name="テキスト ボックス 326"/>
            <p:cNvSpPr txBox="1"/>
            <p:nvPr/>
          </p:nvSpPr>
          <p:spPr>
            <a:xfrm>
              <a:off x="1572888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4" name="テキスト ボックス 643"/>
            <p:cNvSpPr txBox="1"/>
            <p:nvPr/>
          </p:nvSpPr>
          <p:spPr>
            <a:xfrm>
              <a:off x="917763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5" name="テキスト ボックス 644"/>
            <p:cNvSpPr txBox="1"/>
            <p:nvPr/>
          </p:nvSpPr>
          <p:spPr>
            <a:xfrm>
              <a:off x="2899216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6" name="テキスト ボックス 645"/>
            <p:cNvSpPr txBox="1"/>
            <p:nvPr/>
          </p:nvSpPr>
          <p:spPr>
            <a:xfrm>
              <a:off x="2244091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7" name="テキスト ボックス 646"/>
            <p:cNvSpPr txBox="1"/>
            <p:nvPr/>
          </p:nvSpPr>
          <p:spPr>
            <a:xfrm>
              <a:off x="1572888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8" name="テキスト ボックス 647"/>
            <p:cNvSpPr txBox="1"/>
            <p:nvPr/>
          </p:nvSpPr>
          <p:spPr>
            <a:xfrm>
              <a:off x="917763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9" name="テキスト ボックス 648"/>
            <p:cNvSpPr txBox="1"/>
            <p:nvPr/>
          </p:nvSpPr>
          <p:spPr>
            <a:xfrm>
              <a:off x="2899216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0" name="テキスト ボックス 649"/>
            <p:cNvSpPr txBox="1"/>
            <p:nvPr/>
          </p:nvSpPr>
          <p:spPr>
            <a:xfrm>
              <a:off x="2244091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1" name="テキスト ボックス 650"/>
            <p:cNvSpPr txBox="1"/>
            <p:nvPr/>
          </p:nvSpPr>
          <p:spPr>
            <a:xfrm>
              <a:off x="1572888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2" name="テキスト ボックス 651"/>
            <p:cNvSpPr txBox="1"/>
            <p:nvPr/>
          </p:nvSpPr>
          <p:spPr>
            <a:xfrm>
              <a:off x="917763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3" name="テキスト ボックス 652"/>
            <p:cNvSpPr txBox="1"/>
            <p:nvPr/>
          </p:nvSpPr>
          <p:spPr>
            <a:xfrm>
              <a:off x="2899216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4" name="テキスト ボックス 653"/>
            <p:cNvSpPr txBox="1"/>
            <p:nvPr/>
          </p:nvSpPr>
          <p:spPr>
            <a:xfrm>
              <a:off x="2244091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5" name="テキスト ボックス 654"/>
            <p:cNvSpPr txBox="1"/>
            <p:nvPr/>
          </p:nvSpPr>
          <p:spPr>
            <a:xfrm>
              <a:off x="1572888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6" name="テキスト ボックス 655"/>
            <p:cNvSpPr txBox="1"/>
            <p:nvPr/>
          </p:nvSpPr>
          <p:spPr>
            <a:xfrm>
              <a:off x="917763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7" name="テキスト ボックス 656"/>
            <p:cNvSpPr txBox="1"/>
            <p:nvPr/>
          </p:nvSpPr>
          <p:spPr>
            <a:xfrm>
              <a:off x="2899216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8" name="テキスト ボックス 657"/>
            <p:cNvSpPr txBox="1"/>
            <p:nvPr/>
          </p:nvSpPr>
          <p:spPr>
            <a:xfrm>
              <a:off x="2244091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9" name="テキスト ボックス 658"/>
            <p:cNvSpPr txBox="1"/>
            <p:nvPr/>
          </p:nvSpPr>
          <p:spPr>
            <a:xfrm>
              <a:off x="1903963" y="185343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4</a:t>
              </a:r>
            </a:p>
          </p:txBody>
        </p:sp>
        <p:sp>
          <p:nvSpPr>
            <p:cNvPr id="660" name="テキスト ボックス 659"/>
            <p:cNvSpPr txBox="1"/>
            <p:nvPr/>
          </p:nvSpPr>
          <p:spPr>
            <a:xfrm>
              <a:off x="1904808" y="4713947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4</a:t>
              </a:r>
            </a:p>
          </p:txBody>
        </p:sp>
        <p:sp>
          <p:nvSpPr>
            <p:cNvPr id="661" name="テキスト ボックス 660"/>
            <p:cNvSpPr txBox="1"/>
            <p:nvPr/>
          </p:nvSpPr>
          <p:spPr>
            <a:xfrm rot="5400000">
              <a:off x="3463620" y="3280332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4</a:t>
              </a:r>
            </a:p>
          </p:txBody>
        </p:sp>
        <p:sp>
          <p:nvSpPr>
            <p:cNvPr id="662" name="テキスト ボックス 661"/>
            <p:cNvSpPr txBox="1"/>
            <p:nvPr/>
          </p:nvSpPr>
          <p:spPr>
            <a:xfrm rot="16200000">
              <a:off x="387441" y="329344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4</a:t>
              </a:r>
            </a:p>
          </p:txBody>
        </p:sp>
      </p:grpSp>
      <p:pic>
        <p:nvPicPr>
          <p:cNvPr id="1335" name="図 13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475" y="4160058"/>
            <a:ext cx="2493007" cy="2447815"/>
          </a:xfrm>
          <a:prstGeom prst="rect">
            <a:avLst/>
          </a:prstGeom>
        </p:spPr>
      </p:pic>
      <p:grpSp>
        <p:nvGrpSpPr>
          <p:cNvPr id="3328" name="グループ化 3327"/>
          <p:cNvGrpSpPr/>
          <p:nvPr/>
        </p:nvGrpSpPr>
        <p:grpSpPr>
          <a:xfrm>
            <a:off x="1105247" y="1308100"/>
            <a:ext cx="3009553" cy="1954685"/>
            <a:chOff x="696879" y="1219480"/>
            <a:chExt cx="3009553" cy="1954685"/>
          </a:xfrm>
        </p:grpSpPr>
        <p:sp>
          <p:nvSpPr>
            <p:cNvPr id="2693" name="テキスト ボックス 2692"/>
            <p:cNvSpPr txBox="1"/>
            <p:nvPr/>
          </p:nvSpPr>
          <p:spPr>
            <a:xfrm>
              <a:off x="696879" y="1219480"/>
              <a:ext cx="3009553" cy="685034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800" kern="0" dirty="0" smtClean="0">
                  <a:solidFill>
                    <a:srgbClr val="CBE4F9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Core layer</a:t>
              </a:r>
            </a:p>
          </p:txBody>
        </p:sp>
        <p:sp>
          <p:nvSpPr>
            <p:cNvPr id="2695" name="テキスト ボックス 2694"/>
            <p:cNvSpPr txBox="1"/>
            <p:nvPr/>
          </p:nvSpPr>
          <p:spPr>
            <a:xfrm>
              <a:off x="696879" y="1854306"/>
              <a:ext cx="3009553" cy="685034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800" kern="0" dirty="0" smtClean="0">
                  <a:solidFill>
                    <a:srgbClr val="FFC000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Memory layer</a:t>
              </a:r>
            </a:p>
          </p:txBody>
        </p:sp>
        <p:sp>
          <p:nvSpPr>
            <p:cNvPr id="2696" name="テキスト ボックス 2695"/>
            <p:cNvSpPr txBox="1"/>
            <p:nvPr/>
          </p:nvSpPr>
          <p:spPr>
            <a:xfrm>
              <a:off x="696879" y="2489131"/>
              <a:ext cx="3009553" cy="685034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800" kern="0" dirty="0" smtClean="0">
                  <a:solidFill>
                    <a:srgbClr val="FF0000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Network layer</a:t>
              </a:r>
            </a:p>
          </p:txBody>
        </p:sp>
      </p:grpSp>
      <p:sp>
        <p:nvSpPr>
          <p:cNvPr id="3331" name="テキスト ボックス 3330"/>
          <p:cNvSpPr txBox="1"/>
          <p:nvPr/>
        </p:nvSpPr>
        <p:spPr>
          <a:xfrm>
            <a:off x="388842" y="3566015"/>
            <a:ext cx="2487234" cy="425352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kern="0" dirty="0" smtClean="0">
                <a:latin typeface="Calibri" panose="020F0502020204030204"/>
                <a:ea typeface="ＭＳ Ｐゴシック" panose="020B0600070205080204" pitchFamily="50" charset="-128"/>
              </a:rPr>
              <a:t>Core</a:t>
            </a:r>
          </a:p>
        </p:txBody>
      </p:sp>
      <p:sp>
        <p:nvSpPr>
          <p:cNvPr id="3332" name="テキスト ボックス 3331"/>
          <p:cNvSpPr txBox="1"/>
          <p:nvPr/>
        </p:nvSpPr>
        <p:spPr>
          <a:xfrm>
            <a:off x="3428832" y="3567069"/>
            <a:ext cx="2487234" cy="425352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kern="0" dirty="0" smtClean="0">
                <a:latin typeface="Calibri" panose="020F0502020204030204"/>
                <a:ea typeface="ＭＳ Ｐゴシック" panose="020B0600070205080204" pitchFamily="50" charset="-128"/>
              </a:rPr>
              <a:t>Memory</a:t>
            </a:r>
          </a:p>
        </p:txBody>
      </p:sp>
      <p:sp>
        <p:nvSpPr>
          <p:cNvPr id="3333" name="テキスト ボックス 3332"/>
          <p:cNvSpPr txBox="1"/>
          <p:nvPr/>
        </p:nvSpPr>
        <p:spPr>
          <a:xfrm>
            <a:off x="6468823" y="3599590"/>
            <a:ext cx="2487234" cy="425352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kern="0" dirty="0" smtClean="0">
                <a:latin typeface="Calibri" panose="020F0502020204030204"/>
                <a:ea typeface="ＭＳ Ｐゴシック" panose="020B0600070205080204" pitchFamily="50" charset="-128"/>
              </a:rPr>
              <a:t>Network</a:t>
            </a:r>
          </a:p>
        </p:txBody>
      </p:sp>
      <p:sp>
        <p:nvSpPr>
          <p:cNvPr id="3335" name="正方形/長方形 3334"/>
          <p:cNvSpPr/>
          <p:nvPr/>
        </p:nvSpPr>
        <p:spPr>
          <a:xfrm>
            <a:off x="76199" y="838024"/>
            <a:ext cx="63926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0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Meiryo UI" panose="020B0604030504040204" pitchFamily="50" charset="-128"/>
                <a:ea typeface="Meiryo UI" panose="020B0604030504040204" pitchFamily="50" charset="-128"/>
              </a:rPr>
              <a:t>NoC-based Embedded Many </a:t>
            </a:r>
            <a:r>
              <a:rPr lang="en-US" altLang="ja-JP" sz="20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Meiryo UI" panose="020B0604030504040204" pitchFamily="50" charset="-128"/>
                <a:ea typeface="Meiryo UI" panose="020B0604030504040204" pitchFamily="50" charset="-128"/>
              </a:rPr>
              <a:t>Cores: MPPA-256 </a:t>
            </a:r>
            <a:endParaRPr lang="en-US" altLang="ja-JP" sz="20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2067" name="グループ化 2066"/>
          <p:cNvGrpSpPr/>
          <p:nvPr/>
        </p:nvGrpSpPr>
        <p:grpSpPr>
          <a:xfrm>
            <a:off x="4288668" y="739140"/>
            <a:ext cx="3398332" cy="3223260"/>
            <a:chOff x="613299" y="3434287"/>
            <a:chExt cx="3398332" cy="3223260"/>
          </a:xfrm>
          <a:solidFill>
            <a:schemeClr val="accent3"/>
          </a:solidFill>
          <a:scene3d>
            <a:camera prst="isometricOffAxis1Top"/>
            <a:lightRig rig="threePt" dir="t"/>
          </a:scene3d>
        </p:grpSpPr>
        <p:grpSp>
          <p:nvGrpSpPr>
            <p:cNvPr id="2068" name="グループ化 2067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363" name="正方形/長方形 236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4" name="正方形/長方形 236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5" name="正方形/長方形 236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6" name="正方形/長方形 236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7" name="正方形/長方形 236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8" name="正方形/長方形 236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9" name="正方形/長方形 236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0" name="正方形/長方形 236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1" name="正方形/長方形 237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2" name="正方形/長方形 237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3" name="正方形/長方形 237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4" name="正方形/長方形 237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5" name="正方形/長方形 237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6" name="正方形/長方形 237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7" name="正方形/長方形 237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8" name="正方形/長方形 237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9" name="正方形/長方形 237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69" name="グループ化 2068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346" name="正方形/長方形 234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7" name="正方形/長方形 234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8" name="正方形/長方形 234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9" name="正方形/長方形 234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0" name="正方形/長方形 234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1" name="正方形/長方形 235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2" name="正方形/長方形 235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3" name="正方形/長方形 235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4" name="正方形/長方形 235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5" name="正方形/長方形 235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6" name="正方形/長方形 235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7" name="正方形/長方形 235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8" name="正方形/長方形 235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9" name="正方形/長方形 235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0" name="正方形/長方形 235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1" name="正方形/長方形 236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2" name="正方形/長方形 236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0" name="グループ化 2069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329" name="正方形/長方形 232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0" name="正方形/長方形 232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1" name="正方形/長方形 233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2" name="正方形/長方形 233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3" name="正方形/長方形 233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4" name="正方形/長方形 233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5" name="正方形/長方形 233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6" name="正方形/長方形 233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7" name="正方形/長方形 233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8" name="正方形/長方形 233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9" name="正方形/長方形 233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0" name="正方形/長方形 233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1" name="正方形/長方形 234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2" name="正方形/長方形 234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3" name="正方形/長方形 234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4" name="正方形/長方形 234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5" name="正方形/長方形 234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1" name="グループ化 2070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312" name="正方形/長方形 231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3" name="正方形/長方形 231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4" name="正方形/長方形 231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5" name="正方形/長方形 231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6" name="正方形/長方形 231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7" name="正方形/長方形 231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8" name="正方形/長方形 231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9" name="正方形/長方形 231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0" name="正方形/長方形 231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1" name="正方形/長方形 232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2" name="正方形/長方形 232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3" name="正方形/長方形 232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4" name="正方形/長方形 232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5" name="正方形/長方形 232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6" name="正方形/長方形 232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7" name="正方形/長方形 232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8" name="正方形/長方形 232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2" name="グループ化 2071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295" name="正方形/長方形 229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6" name="正方形/長方形 229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7" name="正方形/長方形 229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8" name="正方形/長方形 229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9" name="正方形/長方形 229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0" name="正方形/長方形 229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1" name="正方形/長方形 230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2" name="正方形/長方形 230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3" name="正方形/長方形 230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4" name="正方形/長方形 230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5" name="正方形/長方形 230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6" name="正方形/長方形 230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7" name="正方形/長方形 230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8" name="正方形/長方形 230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9" name="正方形/長方形 230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0" name="正方形/長方形 230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1" name="正方形/長方形 231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3" name="グループ化 2072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278" name="正方形/長方形 227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9" name="正方形/長方形 227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0" name="正方形/長方形 227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1" name="正方形/長方形 228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2" name="正方形/長方形 228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3" name="正方形/長方形 228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4" name="正方形/長方形 228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5" name="正方形/長方形 228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6" name="正方形/長方形 228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7" name="正方形/長方形 228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8" name="正方形/長方形 228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9" name="正方形/長方形 228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0" name="正方形/長方形 228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1" name="正方形/長方形 229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2" name="正方形/長方形 229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3" name="正方形/長方形 229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4" name="正方形/長方形 229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4" name="グループ化 2073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261" name="正方形/長方形 226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2" name="正方形/長方形 226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3" name="正方形/長方形 226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4" name="正方形/長方形 226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5" name="正方形/長方形 226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6" name="正方形/長方形 226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7" name="正方形/長方形 226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8" name="正方形/長方形 226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9" name="正方形/長方形 226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0" name="正方形/長方形 226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1" name="正方形/長方形 227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2" name="正方形/長方形 227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3" name="正方形/長方形 227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4" name="正方形/長方形 227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5" name="正方形/長方形 227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6" name="正方形/長方形 227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7" name="正方形/長方形 227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5" name="グループ化 2074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244" name="正方形/長方形 224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5" name="正方形/長方形 224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6" name="正方形/長方形 224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7" name="正方形/長方形 224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8" name="正方形/長方形 224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9" name="正方形/長方形 224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0" name="正方形/長方形 224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1" name="正方形/長方形 225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2" name="正方形/長方形 225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3" name="正方形/長方形 225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4" name="正方形/長方形 225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5" name="正方形/長方形 225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6" name="正方形/長方形 225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7" name="正方形/長方形 225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8" name="正方形/長方形 225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9" name="正方形/長方形 225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0" name="正方形/長方形 225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6" name="グループ化 2075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227" name="正方形/長方形 222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8" name="正方形/長方形 222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9" name="正方形/長方形 222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0" name="正方形/長方形 222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1" name="正方形/長方形 223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2" name="正方形/長方形 223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3" name="正方形/長方形 223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4" name="正方形/長方形 223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5" name="正方形/長方形 223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6" name="正方形/長方形 223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7" name="正方形/長方形 223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8" name="正方形/長方形 223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9" name="正方形/長方形 223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0" name="正方形/長方形 223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1" name="正方形/長方形 224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2" name="正方形/長方形 224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3" name="正方形/長方形 224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7" name="グループ化 2076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210" name="正方形/長方形 220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1" name="正方形/長方形 221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2" name="正方形/長方形 221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3" name="正方形/長方形 221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4" name="正方形/長方形 221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5" name="正方形/長方形 221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6" name="正方形/長方形 221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7" name="正方形/長方形 221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8" name="正方形/長方形 221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9" name="正方形/長方形 221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0" name="正方形/長方形 221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1" name="正方形/長方形 222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2" name="正方形/長方形 222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3" name="正方形/長方形 222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4" name="正方形/長方形 222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5" name="正方形/長方形 222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6" name="正方形/長方形 222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8" name="グループ化 2077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193" name="正方形/長方形 219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4" name="正方形/長方形 219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5" name="正方形/長方形 219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6" name="正方形/長方形 219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7" name="正方形/長方形 219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8" name="正方形/長方形 219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9" name="正方形/長方形 219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0" name="正方形/長方形 219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1" name="正方形/長方形 220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2" name="正方形/長方形 220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3" name="正方形/長方形 220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4" name="正方形/長方形 220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5" name="正方形/長方形 220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6" name="正方形/長方形 220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7" name="正方形/長方形 220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8" name="正方形/長方形 220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9" name="正方形/長方形 220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79" name="グループ化 2078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176" name="正方形/長方形 217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7" name="正方形/長方形 217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8" name="正方形/長方形 217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9" name="正方形/長方形 217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0" name="正方形/長方形 217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1" name="正方形/長方形 218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2" name="正方形/長方形 218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3" name="正方形/長方形 218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4" name="正方形/長方形 218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5" name="正方形/長方形 218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6" name="正方形/長方形 218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7" name="正方形/長方形 218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8" name="正方形/長方形 218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9" name="正方形/長方形 218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0" name="正方形/長方形 218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1" name="正方形/長方形 219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2" name="正方形/長方形 219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80" name="グループ化 2079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159" name="正方形/長方形 215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0" name="正方形/長方形 215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1" name="正方形/長方形 216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2" name="正方形/長方形 216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3" name="正方形/長方形 216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4" name="正方形/長方形 216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5" name="正方形/長方形 216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6" name="正方形/長方形 216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7" name="正方形/長方形 216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8" name="正方形/長方形 216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9" name="正方形/長方形 216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0" name="正方形/長方形 216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1" name="正方形/長方形 217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2" name="正方形/長方形 217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3" name="正方形/長方形 217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4" name="正方形/長方形 217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5" name="正方形/長方形 217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81" name="グループ化 2080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142" name="正方形/長方形 214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3" name="正方形/長方形 214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4" name="正方形/長方形 214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5" name="正方形/長方形 214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6" name="正方形/長方形 214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7" name="正方形/長方形 214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8" name="正方形/長方形 214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9" name="正方形/長方形 214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0" name="正方形/長方形 214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1" name="正方形/長方形 215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2" name="正方形/長方形 215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3" name="正方形/長方形 215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4" name="正方形/長方形 215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5" name="正方形/長方形 215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6" name="正方形/長方形 215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7" name="正方形/長方形 215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8" name="正方形/長方形 215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82" name="グループ化 2081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125" name="正方形/長方形 212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6" name="正方形/長方形 212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7" name="正方形/長方形 212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8" name="正方形/長方形 212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9" name="正方形/長方形 212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0" name="正方形/長方形 212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1" name="正方形/長方形 213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2" name="正方形/長方形 213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3" name="正方形/長方形 213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4" name="正方形/長方形 213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5" name="正方形/長方形 213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6" name="正方形/長方形 213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7" name="正方形/長方形 213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8" name="正方形/長方形 213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9" name="正方形/長方形 213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0" name="正方形/長方形 213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1" name="正方形/長方形 214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83" name="グループ化 2082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108" name="正方形/長方形 210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9" name="正方形/長方形 210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0" name="正方形/長方形 210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1" name="正方形/長方形 211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2" name="正方形/長方形 211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3" name="正方形/長方形 211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4" name="正方形/長方形 211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5" name="正方形/長方形 211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6" name="正方形/長方形 211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7" name="正方形/長方形 211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8" name="正方形/長方形 211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9" name="正方形/長方形 211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0" name="正方形/長方形 211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1" name="正方形/長方形 212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2" name="正方形/長方形 212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3" name="正方形/長方形 212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4" name="正方形/長方形 212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84" name="グループ化 2083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  <a:grpFill/>
          </p:grpSpPr>
          <p:sp>
            <p:nvSpPr>
              <p:cNvPr id="2103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grp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2104" name="正方形/長方形 2103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5" name="正方形/長方形 2104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6" name="正方形/長方形 2105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7" name="正方形/長方形 2106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85" name="グループ化 2084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  <a:grpFill/>
          </p:grpSpPr>
          <p:sp>
            <p:nvSpPr>
              <p:cNvPr id="2098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grp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2099" name="正方形/長方形 2098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0" name="正方形/長方形 2099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1" name="正方形/長方形 2100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2" name="正方形/長方形 2101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86" name="グループ化 2085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2093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grp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2094" name="正方形/長方形 2093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5" name="正方形/長方形 2094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6" name="正方形/長方形 2095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7" name="正方形/長方形 2096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87" name="グループ化 2086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2088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grp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2089" name="正方形/長方形 2088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0" name="正方形/長方形 2089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1" name="正方形/長方形 2090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2" name="正方形/長方形 2091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2380" name="グループ化 2379"/>
          <p:cNvGrpSpPr/>
          <p:nvPr/>
        </p:nvGrpSpPr>
        <p:grpSpPr>
          <a:xfrm>
            <a:off x="4297868" y="304800"/>
            <a:ext cx="3398332" cy="3223260"/>
            <a:chOff x="613299" y="3434287"/>
            <a:chExt cx="3398332" cy="3223260"/>
          </a:xfrm>
          <a:solidFill>
            <a:srgbClr val="CBE4F9"/>
          </a:solidFill>
          <a:scene3d>
            <a:camera prst="isometricOffAxis1Top"/>
            <a:lightRig rig="threePt" dir="t"/>
          </a:scene3d>
        </p:grpSpPr>
        <p:grpSp>
          <p:nvGrpSpPr>
            <p:cNvPr id="2381" name="グループ化 2380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676" name="正方形/長方形 267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7" name="正方形/長方形 267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8" name="正方形/長方形 267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9" name="正方形/長方形 267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0" name="正方形/長方形 267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1" name="正方形/長方形 268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2" name="正方形/長方形 268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3" name="正方形/長方形 268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4" name="正方形/長方形 268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5" name="正方形/長方形 268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6" name="正方形/長方形 268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7" name="正方形/長方形 268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8" name="正方形/長方形 268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9" name="正方形/長方形 268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0" name="正方形/長方形 268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1" name="正方形/長方形 269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2" name="正方形/長方形 269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82" name="グループ化 2381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659" name="正方形/長方形 265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0" name="正方形/長方形 265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1" name="正方形/長方形 266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2" name="正方形/長方形 266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3" name="正方形/長方形 266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4" name="正方形/長方形 266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5" name="正方形/長方形 266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6" name="正方形/長方形 266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7" name="正方形/長方形 266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8" name="正方形/長方形 266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9" name="正方形/長方形 266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0" name="正方形/長方形 266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1" name="正方形/長方形 267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2" name="正方形/長方形 267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3" name="正方形/長方形 267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4" name="正方形/長方形 267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5" name="正方形/長方形 267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83" name="グループ化 2382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642" name="正方形/長方形 264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3" name="正方形/長方形 264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4" name="正方形/長方形 264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5" name="正方形/長方形 264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6" name="正方形/長方形 264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7" name="正方形/長方形 264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8" name="正方形/長方形 264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9" name="正方形/長方形 264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0" name="正方形/長方形 264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1" name="正方形/長方形 265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2" name="正方形/長方形 265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3" name="正方形/長方形 265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4" name="正方形/長方形 265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5" name="正方形/長方形 265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6" name="正方形/長方形 265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7" name="正方形/長方形 265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8" name="正方形/長方形 265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84" name="グループ化 2383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625" name="正方形/長方形 262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6" name="正方形/長方形 262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7" name="正方形/長方形 262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8" name="正方形/長方形 262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9" name="正方形/長方形 262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0" name="正方形/長方形 262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1" name="正方形/長方形 263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2" name="正方形/長方形 263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3" name="正方形/長方形 263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4" name="正方形/長方形 263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5" name="正方形/長方形 263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6" name="正方形/長方形 263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7" name="正方形/長方形 263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8" name="正方形/長方形 263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9" name="正方形/長方形 263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0" name="正方形/長方形 263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1" name="正方形/長方形 264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85" name="グループ化 2384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608" name="正方形/長方形 260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9" name="正方形/長方形 260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0" name="正方形/長方形 260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1" name="正方形/長方形 261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2" name="正方形/長方形 261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3" name="正方形/長方形 261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4" name="正方形/長方形 261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5" name="正方形/長方形 261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6" name="正方形/長方形 261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7" name="正方形/長方形 261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8" name="正方形/長方形 261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9" name="正方形/長方形 261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0" name="正方形/長方形 261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1" name="正方形/長方形 262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2" name="正方形/長方形 262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3" name="正方形/長方形 262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4" name="正方形/長方形 262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86" name="グループ化 2385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591" name="正方形/長方形 259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2" name="正方形/長方形 259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3" name="正方形/長方形 259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4" name="正方形/長方形 259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5" name="正方形/長方形 259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6" name="正方形/長方形 259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7" name="正方形/長方形 259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8" name="正方形/長方形 259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9" name="正方形/長方形 259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0" name="正方形/長方形 259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1" name="正方形/長方形 260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2" name="正方形/長方形 260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3" name="正方形/長方形 260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4" name="正方形/長方形 260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5" name="正方形/長方形 260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6" name="正方形/長方形 260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7" name="正方形/長方形 260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87" name="グループ化 2386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574" name="正方形/長方形 257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5" name="正方形/長方形 257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6" name="正方形/長方形 257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7" name="正方形/長方形 257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8" name="正方形/長方形 257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9" name="正方形/長方形 257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0" name="正方形/長方形 257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1" name="正方形/長方形 258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2" name="正方形/長方形 258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3" name="正方形/長方形 258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4" name="正方形/長方形 258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5" name="正方形/長方形 258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6" name="正方形/長方形 258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7" name="正方形/長方形 258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8" name="正方形/長方形 258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9" name="正方形/長方形 258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0" name="正方形/長方形 258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88" name="グループ化 2387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557" name="正方形/長方形 255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8" name="正方形/長方形 255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9" name="正方形/長方形 255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0" name="正方形/長方形 255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1" name="正方形/長方形 256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2" name="正方形/長方形 256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3" name="正方形/長方形 256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4" name="正方形/長方形 256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5" name="正方形/長方形 256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6" name="正方形/長方形 256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7" name="正方形/長方形 256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8" name="正方形/長方形 256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9" name="正方形/長方形 256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0" name="正方形/長方形 256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1" name="正方形/長方形 257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2" name="正方形/長方形 257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3" name="正方形/長方形 257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89" name="グループ化 2388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540" name="正方形/長方形 253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1" name="正方形/長方形 254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2" name="正方形/長方形 254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3" name="正方形/長方形 254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4" name="正方形/長方形 254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5" name="正方形/長方形 254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6" name="正方形/長方形 254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7" name="正方形/長方形 254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8" name="正方形/長方形 254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9" name="正方形/長方形 254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0" name="正方形/長方形 254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1" name="正方形/長方形 255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2" name="正方形/長方形 255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3" name="正方形/長方形 255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4" name="正方形/長方形 255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5" name="正方形/長方形 255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6" name="正方形/長方形 255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0" name="グループ化 2389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523" name="正方形/長方形 252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4" name="正方形/長方形 252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5" name="正方形/長方形 252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6" name="正方形/長方形 252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7" name="正方形/長方形 252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8" name="正方形/長方形 252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9" name="正方形/長方形 252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0" name="正方形/長方形 252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1" name="正方形/長方形 253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2" name="正方形/長方形 253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3" name="正方形/長方形 253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4" name="正方形/長方形 253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5" name="正方形/長方形 253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6" name="正方形/長方形 253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7" name="正方形/長方形 253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8" name="正方形/長方形 253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9" name="正方形/長方形 253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1" name="グループ化 2390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506" name="正方形/長方形 250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7" name="正方形/長方形 250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8" name="正方形/長方形 250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9" name="正方形/長方形 250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0" name="正方形/長方形 250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1" name="正方形/長方形 251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2" name="正方形/長方形 251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3" name="正方形/長方形 251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4" name="正方形/長方形 251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5" name="正方形/長方形 251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6" name="正方形/長方形 251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7" name="正方形/長方形 251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8" name="正方形/長方形 251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9" name="正方形/長方形 251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0" name="正方形/長方形 251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1" name="正方形/長方形 252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2" name="正方形/長方形 252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2" name="グループ化 2391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489" name="正方形/長方形 248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0" name="正方形/長方形 248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1" name="正方形/長方形 249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2" name="正方形/長方形 249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3" name="正方形/長方形 249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4" name="正方形/長方形 249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5" name="正方形/長方形 249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6" name="正方形/長方形 249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7" name="正方形/長方形 249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8" name="正方形/長方形 249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9" name="正方形/長方形 249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0" name="正方形/長方形 249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1" name="正方形/長方形 250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2" name="正方形/長方形 250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3" name="正方形/長方形 250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4" name="正方形/長方形 250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5" name="正方形/長方形 250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3" name="グループ化 2392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472" name="正方形/長方形 247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3" name="正方形/長方形 247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4" name="正方形/長方形 247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5" name="正方形/長方形 247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6" name="正方形/長方形 247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7" name="正方形/長方形 247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8" name="正方形/長方形 247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9" name="正方形/長方形 247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0" name="正方形/長方形 247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1" name="正方形/長方形 248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2" name="正方形/長方形 248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3" name="正方形/長方形 248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4" name="正方形/長方形 248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5" name="正方形/長方形 248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6" name="正方形/長方形 248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7" name="正方形/長方形 248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8" name="正方形/長方形 248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4" name="グループ化 2393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455" name="正方形/長方形 245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6" name="正方形/長方形 245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7" name="正方形/長方形 245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8" name="正方形/長方形 245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9" name="正方形/長方形 245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0" name="正方形/長方形 245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1" name="正方形/長方形 246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2" name="正方形/長方形 246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3" name="正方形/長方形 246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4" name="正方形/長方形 246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5" name="正方形/長方形 246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6" name="正方形/長方形 246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7" name="正方形/長方形 246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8" name="正方形/長方形 246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9" name="正方形/長方形 246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0" name="正方形/長方形 246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1" name="正方形/長方形 247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5" name="グループ化 2394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438" name="正方形/長方形 243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9" name="正方形/長方形 243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0" name="正方形/長方形 243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1" name="正方形/長方形 244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2" name="正方形/長方形 244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3" name="正方形/長方形 244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4" name="正方形/長方形 244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5" name="正方形/長方形 244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6" name="正方形/長方形 244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7" name="正方形/長方形 244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8" name="正方形/長方形 244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9" name="正方形/長方形 244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0" name="正方形/長方形 244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1" name="正方形/長方形 245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2" name="正方形/長方形 245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3" name="正方形/長方形 245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4" name="正方形/長方形 245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6" name="グループ化 2395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421" name="正方形/長方形 242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2" name="正方形/長方形 242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3" name="正方形/長方形 242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4" name="正方形/長方形 242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5" name="正方形/長方形 242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6" name="正方形/長方形 242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7" name="正方形/長方形 242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8" name="正方形/長方形 242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9" name="正方形/長方形 242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0" name="正方形/長方形 242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1" name="正方形/長方形 243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2" name="正方形/長方形 243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3" name="正方形/長方形 243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4" name="正方形/長方形 243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5" name="正方形/長方形 243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6" name="正方形/長方形 243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7" name="正方形/長方形 243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7" name="グループ化 2396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  <a:grpFill/>
          </p:grpSpPr>
          <p:sp>
            <p:nvSpPr>
              <p:cNvPr id="2416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2417" name="正方形/長方形 2416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8" name="正方形/長方形 2417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9" name="正方形/長方形 2418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0" name="正方形/長方形 2419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8" name="グループ化 2397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  <a:grpFill/>
          </p:grpSpPr>
          <p:sp>
            <p:nvSpPr>
              <p:cNvPr id="2411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2412" name="正方形/長方形 2411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3" name="正方形/長方形 2412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4" name="正方形/長方形 2413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5" name="正方形/長方形 2414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99" name="グループ化 2398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2406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2407" name="正方形/長方形 2406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8" name="正方形/長方形 2407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9" name="正方形/長方形 2408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0" name="正方形/長方形 2409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400" name="グループ化 2399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2401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2402" name="正方形/長方形 2401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3" name="正方形/長方形 2402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4" name="正方形/長方形 2403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5" name="正方形/長方形 2404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663" name="グループ化 662"/>
          <p:cNvGrpSpPr/>
          <p:nvPr/>
        </p:nvGrpSpPr>
        <p:grpSpPr>
          <a:xfrm>
            <a:off x="3200400" y="4023581"/>
            <a:ext cx="2862047" cy="2720582"/>
            <a:chOff x="524657" y="1853433"/>
            <a:chExt cx="3516571" cy="3342754"/>
          </a:xfrm>
        </p:grpSpPr>
        <p:sp>
          <p:nvSpPr>
            <p:cNvPr id="664" name="テキスト ボックス 663"/>
            <p:cNvSpPr txBox="1"/>
            <p:nvPr/>
          </p:nvSpPr>
          <p:spPr>
            <a:xfrm>
              <a:off x="1572888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65" name="テキスト ボックス 664"/>
            <p:cNvSpPr txBox="1"/>
            <p:nvPr/>
          </p:nvSpPr>
          <p:spPr>
            <a:xfrm>
              <a:off x="917763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66" name="テキスト ボックス 665"/>
            <p:cNvSpPr txBox="1"/>
            <p:nvPr/>
          </p:nvSpPr>
          <p:spPr>
            <a:xfrm>
              <a:off x="2899216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67" name="テキスト ボックス 666"/>
            <p:cNvSpPr txBox="1"/>
            <p:nvPr/>
          </p:nvSpPr>
          <p:spPr>
            <a:xfrm>
              <a:off x="2244091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68" name="テキスト ボックス 667"/>
            <p:cNvSpPr txBox="1"/>
            <p:nvPr/>
          </p:nvSpPr>
          <p:spPr>
            <a:xfrm>
              <a:off x="1572888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</a:t>
              </a: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M</a:t>
              </a:r>
            </a:p>
          </p:txBody>
        </p:sp>
        <p:sp>
          <p:nvSpPr>
            <p:cNvPr id="669" name="テキスト ボックス 668"/>
            <p:cNvSpPr txBox="1"/>
            <p:nvPr/>
          </p:nvSpPr>
          <p:spPr>
            <a:xfrm>
              <a:off x="917763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0" name="テキスト ボックス 669"/>
            <p:cNvSpPr txBox="1"/>
            <p:nvPr/>
          </p:nvSpPr>
          <p:spPr>
            <a:xfrm>
              <a:off x="2899216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1" name="テキスト ボックス 670"/>
            <p:cNvSpPr txBox="1"/>
            <p:nvPr/>
          </p:nvSpPr>
          <p:spPr>
            <a:xfrm>
              <a:off x="2244091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2" name="テキスト ボックス 671"/>
            <p:cNvSpPr txBox="1"/>
            <p:nvPr/>
          </p:nvSpPr>
          <p:spPr>
            <a:xfrm>
              <a:off x="1572888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</a:t>
              </a: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M</a:t>
              </a:r>
            </a:p>
          </p:txBody>
        </p:sp>
        <p:sp>
          <p:nvSpPr>
            <p:cNvPr id="673" name="テキスト ボックス 672"/>
            <p:cNvSpPr txBox="1"/>
            <p:nvPr/>
          </p:nvSpPr>
          <p:spPr>
            <a:xfrm>
              <a:off x="917763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4" name="テキスト ボックス 673"/>
            <p:cNvSpPr txBox="1"/>
            <p:nvPr/>
          </p:nvSpPr>
          <p:spPr>
            <a:xfrm>
              <a:off x="2899216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5" name="テキスト ボックス 674"/>
            <p:cNvSpPr txBox="1"/>
            <p:nvPr/>
          </p:nvSpPr>
          <p:spPr>
            <a:xfrm>
              <a:off x="2244091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6" name="テキスト ボックス 675"/>
            <p:cNvSpPr txBox="1"/>
            <p:nvPr/>
          </p:nvSpPr>
          <p:spPr>
            <a:xfrm>
              <a:off x="1572888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7" name="テキスト ボックス 676"/>
            <p:cNvSpPr txBox="1"/>
            <p:nvPr/>
          </p:nvSpPr>
          <p:spPr>
            <a:xfrm>
              <a:off x="917763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8" name="テキスト ボックス 677"/>
            <p:cNvSpPr txBox="1"/>
            <p:nvPr/>
          </p:nvSpPr>
          <p:spPr>
            <a:xfrm>
              <a:off x="2899216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9" name="テキスト ボックス 678"/>
            <p:cNvSpPr txBox="1"/>
            <p:nvPr/>
          </p:nvSpPr>
          <p:spPr>
            <a:xfrm>
              <a:off x="2244091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80" name="テキスト ボックス 679"/>
            <p:cNvSpPr txBox="1"/>
            <p:nvPr/>
          </p:nvSpPr>
          <p:spPr>
            <a:xfrm>
              <a:off x="1300994" y="1853433"/>
              <a:ext cx="1962611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 + 2G</a:t>
              </a:r>
            </a:p>
          </p:txBody>
        </p:sp>
        <p:sp>
          <p:nvSpPr>
            <p:cNvPr id="681" name="テキスト ボックス 680"/>
            <p:cNvSpPr txBox="1"/>
            <p:nvPr/>
          </p:nvSpPr>
          <p:spPr>
            <a:xfrm>
              <a:off x="1391048" y="4713947"/>
              <a:ext cx="178419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 + 2G</a:t>
              </a:r>
            </a:p>
          </p:txBody>
        </p:sp>
        <p:sp>
          <p:nvSpPr>
            <p:cNvPr id="682" name="テキスト ボックス 681"/>
            <p:cNvSpPr txBox="1"/>
            <p:nvPr/>
          </p:nvSpPr>
          <p:spPr>
            <a:xfrm rot="5400000">
              <a:off x="2949860" y="3322180"/>
              <a:ext cx="1784192" cy="398545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83" name="テキスト ボックス 682"/>
            <p:cNvSpPr txBox="1"/>
            <p:nvPr/>
          </p:nvSpPr>
          <p:spPr>
            <a:xfrm rot="16200000">
              <a:off x="387441" y="329344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400" b="1" kern="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93086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3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3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4" name="表 263"/>
          <p:cNvGraphicFramePr>
            <a:graphicFrameLocks noGrp="1"/>
          </p:cNvGraphicFramePr>
          <p:nvPr>
            <p:extLst/>
          </p:nvPr>
        </p:nvGraphicFramePr>
        <p:xfrm>
          <a:off x="76200" y="914400"/>
          <a:ext cx="8991599" cy="575212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23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0595">
                <a:tc>
                  <a:txBody>
                    <a:bodyPr/>
                    <a:lstStyle/>
                    <a:p>
                      <a:pPr algn="ctr"/>
                      <a:endParaRPr kumimoji="1" lang="ja-JP" altLang="en-US" sz="2400" b="1" dirty="0"/>
                    </a:p>
                  </a:txBody>
                  <a:tcPr marL="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b="1" dirty="0" smtClean="0"/>
                        <a:t>Non-Clusters</a:t>
                      </a:r>
                      <a:r>
                        <a:rPr kumimoji="1" lang="en-US" altLang="ja-JP" sz="2400" b="1" baseline="0" dirty="0" smtClean="0"/>
                        <a:t> </a:t>
                      </a:r>
                      <a:endParaRPr kumimoji="1" lang="ja-JP" altLang="en-US" sz="2400" b="1" dirty="0"/>
                    </a:p>
                  </a:txBody>
                  <a:tcPr marL="0" marR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b="1" dirty="0" smtClean="0"/>
                        <a:t>Clusters</a:t>
                      </a:r>
                      <a:endParaRPr kumimoji="1" lang="ja-JP" altLang="en-US" sz="2400" b="1" dirty="0"/>
                    </a:p>
                  </a:txBody>
                  <a:tcPr marL="0" marR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745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 smtClean="0"/>
                        <a:t>Architecture</a:t>
                      </a:r>
                      <a:endParaRPr kumimoji="1" lang="ja-JP" altLang="en-US" sz="2000" b="1" dirty="0"/>
                    </a:p>
                  </a:txBody>
                  <a:tcPr marL="0" marR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400" b="1" dirty="0"/>
                    </a:p>
                  </a:txBody>
                  <a:tcPr marL="0" marR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400" b="1" dirty="0"/>
                    </a:p>
                  </a:txBody>
                  <a:tcPr marL="0" marR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253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 smtClean="0"/>
                        <a:t>Reusability</a:t>
                      </a:r>
                      <a:endParaRPr kumimoji="1" lang="ja-JP" altLang="en-US" sz="2000" b="1" dirty="0"/>
                    </a:p>
                  </a:txBody>
                  <a:tcPr marL="0" marR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4400" dirty="0" smtClean="0"/>
                        <a:t>○</a:t>
                      </a:r>
                      <a:endParaRPr kumimoji="1" lang="ja-JP" altLang="en-US" sz="4400" b="1" dirty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4400" dirty="0" smtClean="0"/>
                        <a:t>△</a:t>
                      </a:r>
                      <a:endParaRPr kumimoji="1" lang="ja-JP" altLang="en-US" sz="4400" b="1" dirty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061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 smtClean="0"/>
                        <a:t>Scalability</a:t>
                      </a:r>
                      <a:endParaRPr kumimoji="1" lang="ja-JP" altLang="en-US" sz="2000" b="1" dirty="0"/>
                    </a:p>
                  </a:txBody>
                  <a:tcPr marL="0" marR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4400" dirty="0" smtClean="0"/>
                        <a:t>△</a:t>
                      </a:r>
                      <a:endParaRPr kumimoji="1" lang="ja-JP" altLang="en-US" sz="4400" b="1" dirty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4400" dirty="0" smtClean="0"/>
                        <a:t>○</a:t>
                      </a:r>
                      <a:endParaRPr kumimoji="1" lang="ja-JP" altLang="en-US" sz="4400" b="1" dirty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146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 smtClean="0"/>
                        <a:t>Power</a:t>
                      </a:r>
                    </a:p>
                    <a:p>
                      <a:pPr algn="ctr"/>
                      <a:r>
                        <a:rPr kumimoji="1" lang="en-US" altLang="ja-JP" sz="2000" b="1" dirty="0" smtClean="0"/>
                        <a:t>Efficiency</a:t>
                      </a:r>
                    </a:p>
                  </a:txBody>
                  <a:tcPr marL="0" marR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4400" dirty="0" smtClean="0"/>
                        <a:t>△</a:t>
                      </a:r>
                      <a:endParaRPr kumimoji="1" lang="ja-JP" altLang="en-US" sz="4400" b="1" dirty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4400" dirty="0" smtClean="0"/>
                        <a:t>○</a:t>
                      </a:r>
                      <a:endParaRPr kumimoji="1" lang="ja-JP" altLang="en-US" sz="4400" b="1" dirty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18</a:t>
            </a:fld>
            <a:endParaRPr lang="en-US" altLang="ja-JP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/>
              <a:t>[Introduction]</a:t>
            </a:r>
            <a:endParaRPr lang="ja-JP" altLang="en-US" b="1" dirty="0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Comparison of many core architecture</a:t>
            </a:r>
            <a:endParaRPr kumimoji="1" lang="ja-JP" altLang="en-US" dirty="0"/>
          </a:p>
        </p:txBody>
      </p:sp>
      <p:sp>
        <p:nvSpPr>
          <p:cNvPr id="58" name="正方形/長方形 57"/>
          <p:cNvSpPr/>
          <p:nvPr/>
        </p:nvSpPr>
        <p:spPr bwMode="auto">
          <a:xfrm>
            <a:off x="5239607" y="2952197"/>
            <a:ext cx="1498600" cy="3810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memory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cxnSp>
        <p:nvCxnSpPr>
          <p:cNvPr id="59" name="直線コネクタ 58"/>
          <p:cNvCxnSpPr/>
          <p:nvPr/>
        </p:nvCxnSpPr>
        <p:spPr bwMode="auto">
          <a:xfrm>
            <a:off x="5239607" y="3556961"/>
            <a:ext cx="3660667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0" name="直線コネクタ 59"/>
          <p:cNvCxnSpPr/>
          <p:nvPr/>
        </p:nvCxnSpPr>
        <p:spPr bwMode="auto">
          <a:xfrm>
            <a:off x="5550877" y="2532185"/>
            <a:ext cx="0" cy="23400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" name="直線コネクタ 60"/>
          <p:cNvCxnSpPr/>
          <p:nvPr/>
        </p:nvCxnSpPr>
        <p:spPr bwMode="auto">
          <a:xfrm>
            <a:off x="6456989" y="2532185"/>
            <a:ext cx="0" cy="23400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4" name="直線コネクタ 63"/>
          <p:cNvCxnSpPr>
            <a:stCxn id="58" idx="2"/>
          </p:cNvCxnSpPr>
          <p:nvPr/>
        </p:nvCxnSpPr>
        <p:spPr bwMode="auto">
          <a:xfrm>
            <a:off x="5988907" y="3333197"/>
            <a:ext cx="0" cy="23400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0" name="正方形/長方形 209"/>
          <p:cNvSpPr/>
          <p:nvPr/>
        </p:nvSpPr>
        <p:spPr bwMode="auto">
          <a:xfrm>
            <a:off x="7401674" y="2958281"/>
            <a:ext cx="1498600" cy="3810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memory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cxnSp>
        <p:nvCxnSpPr>
          <p:cNvPr id="216" name="直線コネクタ 215"/>
          <p:cNvCxnSpPr>
            <a:stCxn id="210" idx="2"/>
          </p:cNvCxnSpPr>
          <p:nvPr/>
        </p:nvCxnSpPr>
        <p:spPr bwMode="auto">
          <a:xfrm>
            <a:off x="8150974" y="3339281"/>
            <a:ext cx="0" cy="23400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5" name="テキスト ボックス 234"/>
          <p:cNvSpPr txBox="1"/>
          <p:nvPr/>
        </p:nvSpPr>
        <p:spPr>
          <a:xfrm>
            <a:off x="5240574" y="3526397"/>
            <a:ext cx="3658735" cy="527316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tIns="46800" rtlCol="0" anchor="ctr">
            <a:noAutofit/>
          </a:bodyPr>
          <a:lstStyle/>
          <a:p>
            <a:pPr marR="0" lvl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b="1" kern="0" dirty="0" smtClean="0">
                <a:solidFill>
                  <a:srgbClr val="FF0000"/>
                </a:solidFill>
                <a:latin typeface="Calibri" panose="020F0502020204030204"/>
                <a:ea typeface="ＭＳ Ｐゴシック" panose="020B0600070205080204" pitchFamily="50" charset="-128"/>
              </a:rPr>
              <a:t>Network-on-Chip (</a:t>
            </a:r>
            <a:r>
              <a:rPr kumimoji="0" lang="en-US" altLang="ja-JP" sz="2800" b="1" kern="0" dirty="0" err="1" smtClean="0">
                <a:solidFill>
                  <a:srgbClr val="FF0000"/>
                </a:solidFill>
                <a:latin typeface="Calibri" panose="020F0502020204030204"/>
                <a:ea typeface="ＭＳ Ｐゴシック" panose="020B0600070205080204" pitchFamily="50" charset="-128"/>
              </a:rPr>
              <a:t>NoC</a:t>
            </a:r>
            <a:r>
              <a:rPr kumimoji="0" lang="en-US" altLang="ja-JP" sz="2800" b="1" kern="0" dirty="0" smtClean="0">
                <a:solidFill>
                  <a:srgbClr val="FF0000"/>
                </a:solidFill>
                <a:latin typeface="Calibri" panose="020F0502020204030204"/>
                <a:ea typeface="ＭＳ Ｐゴシック" panose="020B0600070205080204" pitchFamily="50" charset="-128"/>
              </a:rPr>
              <a:t>)</a:t>
            </a:r>
          </a:p>
        </p:txBody>
      </p:sp>
      <p:sp>
        <p:nvSpPr>
          <p:cNvPr id="237" name="テキスト ボックス 236"/>
          <p:cNvSpPr txBox="1"/>
          <p:nvPr/>
        </p:nvSpPr>
        <p:spPr>
          <a:xfrm>
            <a:off x="6688665" y="2450125"/>
            <a:ext cx="786376" cy="601788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tIns="46800" rtlCol="0" anchor="ctr">
            <a:noAutofit/>
          </a:bodyPr>
          <a:lstStyle/>
          <a:p>
            <a:pPr marR="0" lvl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4000" b="1" kern="0" dirty="0" smtClean="0">
                <a:latin typeface="Meiryo" charset="-128"/>
                <a:ea typeface="Meiryo" charset="-128"/>
                <a:cs typeface="Meiryo" charset="-128"/>
              </a:rPr>
              <a:t>…</a:t>
            </a:r>
          </a:p>
        </p:txBody>
      </p:sp>
      <p:cxnSp>
        <p:nvCxnSpPr>
          <p:cNvPr id="244" name="直線コネクタ 243"/>
          <p:cNvCxnSpPr/>
          <p:nvPr/>
        </p:nvCxnSpPr>
        <p:spPr bwMode="auto">
          <a:xfrm>
            <a:off x="5238450" y="2778307"/>
            <a:ext cx="1499757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7" name="直線コネクタ 246"/>
          <p:cNvCxnSpPr>
            <a:endCxn id="58" idx="0"/>
          </p:cNvCxnSpPr>
          <p:nvPr/>
        </p:nvCxnSpPr>
        <p:spPr bwMode="auto">
          <a:xfrm>
            <a:off x="5988328" y="2766185"/>
            <a:ext cx="579" cy="186012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0" name="直線コネクタ 249"/>
          <p:cNvCxnSpPr/>
          <p:nvPr/>
        </p:nvCxnSpPr>
        <p:spPr bwMode="auto">
          <a:xfrm>
            <a:off x="7396462" y="2789866"/>
            <a:ext cx="1518938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1" name="直線コネクタ 250"/>
          <p:cNvCxnSpPr>
            <a:endCxn id="210" idx="0"/>
          </p:cNvCxnSpPr>
          <p:nvPr/>
        </p:nvCxnSpPr>
        <p:spPr bwMode="auto">
          <a:xfrm flipH="1">
            <a:off x="8150974" y="2778307"/>
            <a:ext cx="578" cy="179974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5" name="直線コネクタ 44"/>
          <p:cNvCxnSpPr/>
          <p:nvPr/>
        </p:nvCxnSpPr>
        <p:spPr bwMode="auto">
          <a:xfrm>
            <a:off x="2180497" y="3556961"/>
            <a:ext cx="0" cy="306365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9" name="直線コネクタ 48"/>
          <p:cNvCxnSpPr/>
          <p:nvPr/>
        </p:nvCxnSpPr>
        <p:spPr bwMode="auto">
          <a:xfrm>
            <a:off x="4688489" y="3567197"/>
            <a:ext cx="0" cy="306365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7" name="グループ化 6"/>
          <p:cNvGrpSpPr/>
          <p:nvPr/>
        </p:nvGrpSpPr>
        <p:grpSpPr>
          <a:xfrm>
            <a:off x="2055997" y="2292684"/>
            <a:ext cx="309160" cy="790317"/>
            <a:chOff x="2214681" y="2295512"/>
            <a:chExt cx="309160" cy="790317"/>
          </a:xfrm>
        </p:grpSpPr>
        <p:cxnSp>
          <p:nvCxnSpPr>
            <p:cNvPr id="37" name="直線コネクタ 36"/>
            <p:cNvCxnSpPr/>
            <p:nvPr/>
          </p:nvCxnSpPr>
          <p:spPr bwMode="auto">
            <a:xfrm>
              <a:off x="2339181" y="2295512"/>
              <a:ext cx="0" cy="190229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1" name="テキスト ボックス 50"/>
            <p:cNvSpPr txBox="1"/>
            <p:nvPr/>
          </p:nvSpPr>
          <p:spPr>
            <a:xfrm rot="5400000">
              <a:off x="2125122" y="2549543"/>
              <a:ext cx="488277" cy="30916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tIns="46800" rtlCol="0" anchor="ctr">
              <a:noAutofit/>
            </a:bodyPr>
            <a:lstStyle/>
            <a:p>
              <a:pPr marR="0" lvl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latin typeface="Meiryo" charset="-128"/>
                  <a:ea typeface="Meiryo" charset="-128"/>
                  <a:cs typeface="Meiryo" charset="-128"/>
                </a:rPr>
                <a:t>…</a:t>
              </a:r>
            </a:p>
          </p:txBody>
        </p:sp>
        <p:cxnSp>
          <p:nvCxnSpPr>
            <p:cNvPr id="52" name="直線コネクタ 51"/>
            <p:cNvCxnSpPr/>
            <p:nvPr/>
          </p:nvCxnSpPr>
          <p:spPr bwMode="auto">
            <a:xfrm>
              <a:off x="2339181" y="2895600"/>
              <a:ext cx="0" cy="190229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66" name="グループ化 65"/>
          <p:cNvGrpSpPr/>
          <p:nvPr/>
        </p:nvGrpSpPr>
        <p:grpSpPr>
          <a:xfrm>
            <a:off x="4564293" y="2292684"/>
            <a:ext cx="309160" cy="790317"/>
            <a:chOff x="2202958" y="2295512"/>
            <a:chExt cx="309160" cy="790317"/>
          </a:xfrm>
        </p:grpSpPr>
        <p:cxnSp>
          <p:nvCxnSpPr>
            <p:cNvPr id="67" name="直線コネクタ 66"/>
            <p:cNvCxnSpPr/>
            <p:nvPr/>
          </p:nvCxnSpPr>
          <p:spPr bwMode="auto">
            <a:xfrm>
              <a:off x="2339181" y="2295512"/>
              <a:ext cx="0" cy="190229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8" name="テキスト ボックス 67"/>
            <p:cNvSpPr txBox="1"/>
            <p:nvPr/>
          </p:nvSpPr>
          <p:spPr>
            <a:xfrm rot="5400000">
              <a:off x="2113399" y="2549543"/>
              <a:ext cx="488277" cy="30916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tIns="46800" rtlCol="0" anchor="ctr">
              <a:noAutofit/>
            </a:bodyPr>
            <a:lstStyle/>
            <a:p>
              <a:pPr marR="0" lvl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latin typeface="Meiryo" charset="-128"/>
                  <a:ea typeface="Meiryo" charset="-128"/>
                  <a:cs typeface="Meiryo" charset="-128"/>
                </a:rPr>
                <a:t>…</a:t>
              </a:r>
            </a:p>
          </p:txBody>
        </p:sp>
        <p:cxnSp>
          <p:nvCxnSpPr>
            <p:cNvPr id="69" name="直線コネクタ 68"/>
            <p:cNvCxnSpPr/>
            <p:nvPr/>
          </p:nvCxnSpPr>
          <p:spPr bwMode="auto">
            <a:xfrm>
              <a:off x="2339181" y="2895600"/>
              <a:ext cx="0" cy="190229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75" name="テキスト ボックス 74"/>
          <p:cNvSpPr txBox="1"/>
          <p:nvPr/>
        </p:nvSpPr>
        <p:spPr>
          <a:xfrm rot="2824134">
            <a:off x="3131854" y="2540432"/>
            <a:ext cx="714887" cy="281055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tIns="46800" rtlCol="0" anchor="ctr">
            <a:noAutofit/>
          </a:bodyPr>
          <a:lstStyle/>
          <a:p>
            <a:pPr marR="0" lvl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5400" b="1" kern="0" dirty="0" smtClean="0">
                <a:latin typeface="Meiryo" charset="-128"/>
                <a:ea typeface="Meiryo" charset="-128"/>
                <a:cs typeface="Meiryo" charset="-128"/>
              </a:rPr>
              <a:t>…</a:t>
            </a:r>
          </a:p>
        </p:txBody>
      </p:sp>
      <p:sp>
        <p:nvSpPr>
          <p:cNvPr id="76" name="正方形/長方形 75"/>
          <p:cNvSpPr>
            <a:spLocks noChangeAspect="1"/>
          </p:cNvSpPr>
          <p:nvPr/>
        </p:nvSpPr>
        <p:spPr bwMode="auto">
          <a:xfrm>
            <a:off x="5257144" y="1942504"/>
            <a:ext cx="587466" cy="58746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77" name="正方形/長方形 76"/>
          <p:cNvSpPr>
            <a:spLocks noChangeAspect="1"/>
          </p:cNvSpPr>
          <p:nvPr/>
        </p:nvSpPr>
        <p:spPr bwMode="auto">
          <a:xfrm>
            <a:off x="6163489" y="1940332"/>
            <a:ext cx="587466" cy="58746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78" name="テキスト ボックス 77"/>
          <p:cNvSpPr txBox="1"/>
          <p:nvPr/>
        </p:nvSpPr>
        <p:spPr>
          <a:xfrm>
            <a:off x="5800731" y="2084121"/>
            <a:ext cx="403535" cy="308813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tIns="46800" rtlCol="0" anchor="ctr">
            <a:noAutofit/>
          </a:bodyPr>
          <a:lstStyle/>
          <a:p>
            <a:pPr marR="0" lvl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000" b="1" kern="0" dirty="0" smtClean="0">
                <a:latin typeface="Meiryo" charset="-128"/>
                <a:ea typeface="Meiryo" charset="-128"/>
                <a:cs typeface="Meiryo" charset="-128"/>
              </a:rPr>
              <a:t>…</a:t>
            </a:r>
          </a:p>
        </p:txBody>
      </p:sp>
      <p:cxnSp>
        <p:nvCxnSpPr>
          <p:cNvPr id="79" name="直線コネクタ 78"/>
          <p:cNvCxnSpPr/>
          <p:nvPr/>
        </p:nvCxnSpPr>
        <p:spPr bwMode="auto">
          <a:xfrm>
            <a:off x="7707832" y="2532185"/>
            <a:ext cx="0" cy="23400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直線コネクタ 79"/>
          <p:cNvCxnSpPr/>
          <p:nvPr/>
        </p:nvCxnSpPr>
        <p:spPr bwMode="auto">
          <a:xfrm>
            <a:off x="8613944" y="2532185"/>
            <a:ext cx="0" cy="23400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1" name="正方形/長方形 80"/>
          <p:cNvSpPr>
            <a:spLocks noChangeAspect="1"/>
          </p:cNvSpPr>
          <p:nvPr/>
        </p:nvSpPr>
        <p:spPr bwMode="auto">
          <a:xfrm>
            <a:off x="7414099" y="1942504"/>
            <a:ext cx="587466" cy="58746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82" name="正方形/長方形 81"/>
          <p:cNvSpPr>
            <a:spLocks noChangeAspect="1"/>
          </p:cNvSpPr>
          <p:nvPr/>
        </p:nvSpPr>
        <p:spPr bwMode="auto">
          <a:xfrm>
            <a:off x="8320444" y="1940332"/>
            <a:ext cx="587466" cy="58746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83" name="テキスト ボックス 82"/>
          <p:cNvSpPr txBox="1"/>
          <p:nvPr/>
        </p:nvSpPr>
        <p:spPr>
          <a:xfrm>
            <a:off x="7957686" y="2084121"/>
            <a:ext cx="403535" cy="308813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tIns="46800" rtlCol="0" anchor="ctr">
            <a:noAutofit/>
          </a:bodyPr>
          <a:lstStyle/>
          <a:p>
            <a:pPr marR="0" lvl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000" b="1" kern="0" dirty="0" smtClean="0">
                <a:latin typeface="Meiryo" charset="-128"/>
                <a:ea typeface="Meiryo" charset="-128"/>
                <a:cs typeface="Meiryo" charset="-128"/>
              </a:rPr>
              <a:t>…</a:t>
            </a:r>
          </a:p>
        </p:txBody>
      </p:sp>
      <p:grpSp>
        <p:nvGrpSpPr>
          <p:cNvPr id="101" name="グループ化 100"/>
          <p:cNvGrpSpPr/>
          <p:nvPr/>
        </p:nvGrpSpPr>
        <p:grpSpPr>
          <a:xfrm>
            <a:off x="2738284" y="2309468"/>
            <a:ext cx="309160" cy="790317"/>
            <a:chOff x="2202958" y="2295512"/>
            <a:chExt cx="309160" cy="790317"/>
          </a:xfrm>
        </p:grpSpPr>
        <p:cxnSp>
          <p:nvCxnSpPr>
            <p:cNvPr id="102" name="直線コネクタ 101"/>
            <p:cNvCxnSpPr/>
            <p:nvPr/>
          </p:nvCxnSpPr>
          <p:spPr bwMode="auto">
            <a:xfrm>
              <a:off x="2339181" y="2295512"/>
              <a:ext cx="0" cy="190229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03" name="テキスト ボックス 102"/>
            <p:cNvSpPr txBox="1"/>
            <p:nvPr/>
          </p:nvSpPr>
          <p:spPr>
            <a:xfrm rot="5400000">
              <a:off x="2113399" y="2549543"/>
              <a:ext cx="488277" cy="30916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tIns="46800" rtlCol="0" anchor="ctr">
              <a:noAutofit/>
            </a:bodyPr>
            <a:lstStyle/>
            <a:p>
              <a:pPr marR="0" lvl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latin typeface="Meiryo" charset="-128"/>
                  <a:ea typeface="Meiryo" charset="-128"/>
                  <a:cs typeface="Meiryo" charset="-128"/>
                </a:rPr>
                <a:t>…</a:t>
              </a:r>
            </a:p>
          </p:txBody>
        </p:sp>
        <p:cxnSp>
          <p:nvCxnSpPr>
            <p:cNvPr id="104" name="直線コネクタ 103"/>
            <p:cNvCxnSpPr/>
            <p:nvPr/>
          </p:nvCxnSpPr>
          <p:spPr bwMode="auto">
            <a:xfrm>
              <a:off x="2339181" y="2895600"/>
              <a:ext cx="0" cy="190229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05" name="グループ化 104"/>
          <p:cNvGrpSpPr/>
          <p:nvPr/>
        </p:nvGrpSpPr>
        <p:grpSpPr>
          <a:xfrm>
            <a:off x="3890708" y="2303667"/>
            <a:ext cx="309160" cy="790317"/>
            <a:chOff x="2202958" y="2295512"/>
            <a:chExt cx="309160" cy="790317"/>
          </a:xfrm>
        </p:grpSpPr>
        <p:cxnSp>
          <p:nvCxnSpPr>
            <p:cNvPr id="106" name="直線コネクタ 105"/>
            <p:cNvCxnSpPr/>
            <p:nvPr/>
          </p:nvCxnSpPr>
          <p:spPr bwMode="auto">
            <a:xfrm>
              <a:off x="2339181" y="2295512"/>
              <a:ext cx="0" cy="190229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07" name="テキスト ボックス 106"/>
            <p:cNvSpPr txBox="1"/>
            <p:nvPr/>
          </p:nvSpPr>
          <p:spPr>
            <a:xfrm rot="5400000">
              <a:off x="2113399" y="2549543"/>
              <a:ext cx="488277" cy="30916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tIns="46800" rtlCol="0" anchor="ctr">
              <a:noAutofit/>
            </a:bodyPr>
            <a:lstStyle/>
            <a:p>
              <a:pPr marR="0" lvl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latin typeface="Meiryo" charset="-128"/>
                  <a:ea typeface="Meiryo" charset="-128"/>
                  <a:cs typeface="Meiryo" charset="-128"/>
                </a:rPr>
                <a:t>…</a:t>
              </a:r>
            </a:p>
          </p:txBody>
        </p:sp>
        <p:cxnSp>
          <p:nvCxnSpPr>
            <p:cNvPr id="108" name="直線コネクタ 107"/>
            <p:cNvCxnSpPr/>
            <p:nvPr/>
          </p:nvCxnSpPr>
          <p:spPr bwMode="auto">
            <a:xfrm>
              <a:off x="2339181" y="2895600"/>
              <a:ext cx="0" cy="190229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5" name="グループ化 14"/>
          <p:cNvGrpSpPr/>
          <p:nvPr/>
        </p:nvGrpSpPr>
        <p:grpSpPr>
          <a:xfrm>
            <a:off x="1894096" y="1773980"/>
            <a:ext cx="3122404" cy="592510"/>
            <a:chOff x="1915263" y="1707802"/>
            <a:chExt cx="3122404" cy="592510"/>
          </a:xfrm>
        </p:grpSpPr>
        <p:cxnSp>
          <p:nvCxnSpPr>
            <p:cNvPr id="86" name="直線コネクタ 85"/>
            <p:cNvCxnSpPr/>
            <p:nvPr/>
          </p:nvCxnSpPr>
          <p:spPr bwMode="auto">
            <a:xfrm>
              <a:off x="2426700" y="2020370"/>
              <a:ext cx="317186" cy="1566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直線コネクタ 86"/>
            <p:cNvCxnSpPr/>
            <p:nvPr/>
          </p:nvCxnSpPr>
          <p:spPr bwMode="auto">
            <a:xfrm>
              <a:off x="4187364" y="1999969"/>
              <a:ext cx="317186" cy="1566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89" name="テキスト ボックス 88"/>
            <p:cNvSpPr txBox="1"/>
            <p:nvPr/>
          </p:nvSpPr>
          <p:spPr>
            <a:xfrm>
              <a:off x="3269024" y="1860425"/>
              <a:ext cx="403535" cy="308813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tIns="46800" rtlCol="0" anchor="ctr">
              <a:noAutofit/>
            </a:bodyPr>
            <a:lstStyle/>
            <a:p>
              <a:pPr marR="0" lvl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000" b="1" kern="0" dirty="0" smtClean="0">
                  <a:latin typeface="Meiryo" charset="-128"/>
                  <a:ea typeface="Meiryo" charset="-128"/>
                  <a:cs typeface="Meiryo" charset="-128"/>
                </a:rPr>
                <a:t>…</a:t>
              </a:r>
            </a:p>
          </p:txBody>
        </p:sp>
        <p:cxnSp>
          <p:nvCxnSpPr>
            <p:cNvPr id="90" name="直線コネクタ 89"/>
            <p:cNvCxnSpPr/>
            <p:nvPr/>
          </p:nvCxnSpPr>
          <p:spPr bwMode="auto">
            <a:xfrm>
              <a:off x="3095127" y="2010126"/>
              <a:ext cx="216642" cy="1566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8" name="正方形/長方形 7"/>
            <p:cNvSpPr>
              <a:spLocks noChangeAspect="1"/>
            </p:cNvSpPr>
            <p:nvPr/>
          </p:nvSpPr>
          <p:spPr bwMode="auto">
            <a:xfrm>
              <a:off x="1915263" y="1707802"/>
              <a:ext cx="587466" cy="58746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50" name="正方形/長方形 49"/>
            <p:cNvSpPr>
              <a:spLocks noChangeAspect="1"/>
            </p:cNvSpPr>
            <p:nvPr/>
          </p:nvSpPr>
          <p:spPr bwMode="auto">
            <a:xfrm>
              <a:off x="4450201" y="1710163"/>
              <a:ext cx="587466" cy="58746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84" name="正方形/長方形 83"/>
            <p:cNvSpPr>
              <a:spLocks noChangeAspect="1"/>
            </p:cNvSpPr>
            <p:nvPr/>
          </p:nvSpPr>
          <p:spPr bwMode="auto">
            <a:xfrm>
              <a:off x="2610056" y="1712846"/>
              <a:ext cx="587466" cy="58746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cxnSp>
          <p:nvCxnSpPr>
            <p:cNvPr id="91" name="直線コネクタ 90"/>
            <p:cNvCxnSpPr/>
            <p:nvPr/>
          </p:nvCxnSpPr>
          <p:spPr bwMode="auto">
            <a:xfrm>
              <a:off x="3651971" y="2004646"/>
              <a:ext cx="216642" cy="1566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85" name="正方形/長方形 84"/>
            <p:cNvSpPr>
              <a:spLocks noChangeAspect="1"/>
            </p:cNvSpPr>
            <p:nvPr/>
          </p:nvSpPr>
          <p:spPr bwMode="auto">
            <a:xfrm>
              <a:off x="3750540" y="1711190"/>
              <a:ext cx="587466" cy="58746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cxnSp>
        <p:nvCxnSpPr>
          <p:cNvPr id="109" name="直線コネクタ 108"/>
          <p:cNvCxnSpPr/>
          <p:nvPr/>
        </p:nvCxnSpPr>
        <p:spPr bwMode="auto">
          <a:xfrm>
            <a:off x="2882622" y="3581640"/>
            <a:ext cx="0" cy="306365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0" name="直線コネクタ 109"/>
          <p:cNvCxnSpPr/>
          <p:nvPr/>
        </p:nvCxnSpPr>
        <p:spPr bwMode="auto">
          <a:xfrm>
            <a:off x="4045287" y="3567197"/>
            <a:ext cx="0" cy="306365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正方形/長方形 18"/>
          <p:cNvSpPr/>
          <p:nvPr/>
        </p:nvSpPr>
        <p:spPr bwMode="auto">
          <a:xfrm>
            <a:off x="1908746" y="3824903"/>
            <a:ext cx="3124200" cy="36609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memory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grpSp>
        <p:nvGrpSpPr>
          <p:cNvPr id="16" name="グループ化 15"/>
          <p:cNvGrpSpPr/>
          <p:nvPr/>
        </p:nvGrpSpPr>
        <p:grpSpPr>
          <a:xfrm>
            <a:off x="1894096" y="3014290"/>
            <a:ext cx="3122404" cy="592510"/>
            <a:chOff x="1915263" y="2948112"/>
            <a:chExt cx="3122404" cy="592510"/>
          </a:xfrm>
        </p:grpSpPr>
        <p:cxnSp>
          <p:nvCxnSpPr>
            <p:cNvPr id="92" name="直線コネクタ 91"/>
            <p:cNvCxnSpPr/>
            <p:nvPr/>
          </p:nvCxnSpPr>
          <p:spPr bwMode="auto">
            <a:xfrm>
              <a:off x="2426700" y="3260680"/>
              <a:ext cx="317186" cy="1566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直線コネクタ 92"/>
            <p:cNvCxnSpPr/>
            <p:nvPr/>
          </p:nvCxnSpPr>
          <p:spPr bwMode="auto">
            <a:xfrm>
              <a:off x="4187364" y="3240279"/>
              <a:ext cx="317186" cy="1566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94" name="テキスト ボックス 93"/>
            <p:cNvSpPr txBox="1"/>
            <p:nvPr/>
          </p:nvSpPr>
          <p:spPr>
            <a:xfrm>
              <a:off x="3269024" y="3100735"/>
              <a:ext cx="403535" cy="308813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tIns="46800" rtlCol="0" anchor="ctr">
              <a:noAutofit/>
            </a:bodyPr>
            <a:lstStyle/>
            <a:p>
              <a:pPr marR="0" lvl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2000" b="1" kern="0" dirty="0" smtClean="0">
                  <a:latin typeface="Meiryo" charset="-128"/>
                  <a:ea typeface="Meiryo" charset="-128"/>
                  <a:cs typeface="Meiryo" charset="-128"/>
                </a:rPr>
                <a:t>…</a:t>
              </a:r>
            </a:p>
          </p:txBody>
        </p:sp>
        <p:cxnSp>
          <p:nvCxnSpPr>
            <p:cNvPr id="95" name="直線コネクタ 94"/>
            <p:cNvCxnSpPr/>
            <p:nvPr/>
          </p:nvCxnSpPr>
          <p:spPr bwMode="auto">
            <a:xfrm>
              <a:off x="3095127" y="3250436"/>
              <a:ext cx="216642" cy="1566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96" name="正方形/長方形 95"/>
            <p:cNvSpPr>
              <a:spLocks noChangeAspect="1"/>
            </p:cNvSpPr>
            <p:nvPr/>
          </p:nvSpPr>
          <p:spPr bwMode="auto">
            <a:xfrm>
              <a:off x="1915263" y="2948112"/>
              <a:ext cx="587466" cy="58746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97" name="正方形/長方形 96"/>
            <p:cNvSpPr>
              <a:spLocks noChangeAspect="1"/>
            </p:cNvSpPr>
            <p:nvPr/>
          </p:nvSpPr>
          <p:spPr bwMode="auto">
            <a:xfrm>
              <a:off x="4450201" y="2950473"/>
              <a:ext cx="587466" cy="58746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98" name="正方形/長方形 97"/>
            <p:cNvSpPr>
              <a:spLocks noChangeAspect="1"/>
            </p:cNvSpPr>
            <p:nvPr/>
          </p:nvSpPr>
          <p:spPr bwMode="auto">
            <a:xfrm>
              <a:off x="2610056" y="2953156"/>
              <a:ext cx="587466" cy="58746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cxnSp>
          <p:nvCxnSpPr>
            <p:cNvPr id="99" name="直線コネクタ 98"/>
            <p:cNvCxnSpPr/>
            <p:nvPr/>
          </p:nvCxnSpPr>
          <p:spPr bwMode="auto">
            <a:xfrm>
              <a:off x="3651971" y="3244956"/>
              <a:ext cx="216642" cy="1566"/>
            </a:xfrm>
            <a:prstGeom prst="line">
              <a:avLst/>
            </a:prstGeom>
            <a:solidFill>
              <a:schemeClr val="accent1"/>
            </a:solidFill>
            <a:ln w="1905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00" name="正方形/長方形 99"/>
            <p:cNvSpPr>
              <a:spLocks noChangeAspect="1"/>
            </p:cNvSpPr>
            <p:nvPr/>
          </p:nvSpPr>
          <p:spPr bwMode="auto">
            <a:xfrm>
              <a:off x="3750540" y="2951500"/>
              <a:ext cx="587466" cy="58746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sp>
        <p:nvSpPr>
          <p:cNvPr id="111" name="テキスト ボックス 110"/>
          <p:cNvSpPr txBox="1"/>
          <p:nvPr/>
        </p:nvSpPr>
        <p:spPr>
          <a:xfrm>
            <a:off x="6711546" y="2859191"/>
            <a:ext cx="721919" cy="318108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tIns="46800" rtlCol="0" anchor="ctr">
            <a:noAutofit/>
          </a:bodyPr>
          <a:lstStyle/>
          <a:p>
            <a:pPr marR="0" lvl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b="1" kern="0" dirty="0" smtClean="0">
                <a:solidFill>
                  <a:schemeClr val="accent2"/>
                </a:solidFill>
                <a:latin typeface="Calibri" panose="020F0502020204030204"/>
                <a:ea typeface="ＭＳ Ｐゴシック" panose="020B0600070205080204" pitchFamily="50" charset="-128"/>
              </a:rPr>
              <a:t>Bus</a:t>
            </a:r>
          </a:p>
        </p:txBody>
      </p:sp>
    </p:spTree>
    <p:extLst>
      <p:ext uri="{BB962C8B-B14F-4D97-AF65-F5344CB8AC3E}">
        <p14:creationId xmlns:p14="http://schemas.microsoft.com/office/powerpoint/2010/main" val="9739041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グループ化 84"/>
          <p:cNvGrpSpPr/>
          <p:nvPr/>
        </p:nvGrpSpPr>
        <p:grpSpPr>
          <a:xfrm>
            <a:off x="2892735" y="1197098"/>
            <a:ext cx="3617817" cy="1838555"/>
            <a:chOff x="3382689" y="1855837"/>
            <a:chExt cx="4787580" cy="2433022"/>
          </a:xfrm>
        </p:grpSpPr>
        <p:sp>
          <p:nvSpPr>
            <p:cNvPr id="75" name="フリーフォーム 74"/>
            <p:cNvSpPr/>
            <p:nvPr/>
          </p:nvSpPr>
          <p:spPr>
            <a:xfrm>
              <a:off x="3382689" y="1932972"/>
              <a:ext cx="461341" cy="2314937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76" name="フリーフォーム 75"/>
            <p:cNvSpPr/>
            <p:nvPr/>
          </p:nvSpPr>
          <p:spPr>
            <a:xfrm>
              <a:off x="4832527" y="1855837"/>
              <a:ext cx="461341" cy="2433022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78" name="フリーフォーム 77"/>
            <p:cNvSpPr/>
            <p:nvPr/>
          </p:nvSpPr>
          <p:spPr>
            <a:xfrm>
              <a:off x="6259090" y="1932972"/>
              <a:ext cx="461341" cy="2314937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79" name="フリーフォーム 78"/>
            <p:cNvSpPr/>
            <p:nvPr/>
          </p:nvSpPr>
          <p:spPr>
            <a:xfrm>
              <a:off x="7708928" y="1879807"/>
              <a:ext cx="461341" cy="2385082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84" name="グループ化 83"/>
          <p:cNvGrpSpPr/>
          <p:nvPr/>
        </p:nvGrpSpPr>
        <p:grpSpPr>
          <a:xfrm rot="16200000" flipV="1">
            <a:off x="4345869" y="2682768"/>
            <a:ext cx="3653996" cy="1802806"/>
            <a:chOff x="3382689" y="4773392"/>
            <a:chExt cx="4787581" cy="2338705"/>
          </a:xfrm>
        </p:grpSpPr>
        <p:sp>
          <p:nvSpPr>
            <p:cNvPr id="80" name="フリーフォーム 79"/>
            <p:cNvSpPr/>
            <p:nvPr/>
          </p:nvSpPr>
          <p:spPr>
            <a:xfrm>
              <a:off x="3382689" y="4791485"/>
              <a:ext cx="461341" cy="2314937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81" name="フリーフォーム 80"/>
            <p:cNvSpPr/>
            <p:nvPr/>
          </p:nvSpPr>
          <p:spPr>
            <a:xfrm>
              <a:off x="4832527" y="4774011"/>
              <a:ext cx="461341" cy="2338086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82" name="フリーフォーム 81"/>
            <p:cNvSpPr/>
            <p:nvPr/>
          </p:nvSpPr>
          <p:spPr>
            <a:xfrm>
              <a:off x="6259091" y="4773814"/>
              <a:ext cx="461341" cy="2338086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83" name="フリーフォーム 82"/>
            <p:cNvSpPr/>
            <p:nvPr/>
          </p:nvSpPr>
          <p:spPr>
            <a:xfrm>
              <a:off x="7708929" y="4773392"/>
              <a:ext cx="461341" cy="2314937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86" name="グループ化 85"/>
          <p:cNvGrpSpPr/>
          <p:nvPr/>
        </p:nvGrpSpPr>
        <p:grpSpPr>
          <a:xfrm rot="10800000">
            <a:off x="2529209" y="4541147"/>
            <a:ext cx="3617086" cy="1786776"/>
            <a:chOff x="3382690" y="1914880"/>
            <a:chExt cx="4786612" cy="2364502"/>
          </a:xfrm>
        </p:grpSpPr>
        <p:sp>
          <p:nvSpPr>
            <p:cNvPr id="87" name="フリーフォーム 86"/>
            <p:cNvSpPr/>
            <p:nvPr/>
          </p:nvSpPr>
          <p:spPr>
            <a:xfrm>
              <a:off x="3382690" y="1932972"/>
              <a:ext cx="461341" cy="2346410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88" name="フリーフォーム 87"/>
            <p:cNvSpPr/>
            <p:nvPr/>
          </p:nvSpPr>
          <p:spPr>
            <a:xfrm>
              <a:off x="4818708" y="1914880"/>
              <a:ext cx="472558" cy="2346268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89" name="フリーフォーム 88"/>
            <p:cNvSpPr/>
            <p:nvPr/>
          </p:nvSpPr>
          <p:spPr>
            <a:xfrm>
              <a:off x="6264917" y="1932972"/>
              <a:ext cx="456611" cy="2346410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90" name="フリーフォーム 89"/>
            <p:cNvSpPr/>
            <p:nvPr/>
          </p:nvSpPr>
          <p:spPr>
            <a:xfrm>
              <a:off x="7703789" y="1914881"/>
              <a:ext cx="465513" cy="2364501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91" name="グループ化 90"/>
          <p:cNvGrpSpPr/>
          <p:nvPr/>
        </p:nvGrpSpPr>
        <p:grpSpPr>
          <a:xfrm rot="16200000" flipH="1">
            <a:off x="1046353" y="3061065"/>
            <a:ext cx="3615032" cy="1809571"/>
            <a:chOff x="3382689" y="1891287"/>
            <a:chExt cx="4783895" cy="2394666"/>
          </a:xfrm>
        </p:grpSpPr>
        <p:sp>
          <p:nvSpPr>
            <p:cNvPr id="92" name="フリーフォーム 91"/>
            <p:cNvSpPr/>
            <p:nvPr/>
          </p:nvSpPr>
          <p:spPr>
            <a:xfrm>
              <a:off x="3382689" y="1932972"/>
              <a:ext cx="461341" cy="2314937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93" name="フリーフォーム 92"/>
            <p:cNvSpPr/>
            <p:nvPr/>
          </p:nvSpPr>
          <p:spPr>
            <a:xfrm>
              <a:off x="4826238" y="1914885"/>
              <a:ext cx="466450" cy="2347480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94" name="フリーフォーム 93"/>
            <p:cNvSpPr/>
            <p:nvPr/>
          </p:nvSpPr>
          <p:spPr>
            <a:xfrm>
              <a:off x="6263642" y="1897903"/>
              <a:ext cx="452250" cy="2385082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95" name="フリーフォーム 94"/>
            <p:cNvSpPr/>
            <p:nvPr/>
          </p:nvSpPr>
          <p:spPr>
            <a:xfrm>
              <a:off x="7689343" y="1891287"/>
              <a:ext cx="477241" cy="2394666"/>
            </a:xfrm>
            <a:custGeom>
              <a:avLst/>
              <a:gdLst>
                <a:gd name="connsiteX0" fmla="*/ 231494 w 675449"/>
                <a:gd name="connsiteY0" fmla="*/ 0 h 2314937"/>
                <a:gd name="connsiteX1" fmla="*/ 671332 w 675449"/>
                <a:gd name="connsiteY1" fmla="*/ 1192193 h 2314937"/>
                <a:gd name="connsiteX2" fmla="*/ 0 w 675449"/>
                <a:gd name="connsiteY2" fmla="*/ 2314937 h 23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5449" h="2314937">
                  <a:moveTo>
                    <a:pt x="231494" y="0"/>
                  </a:moveTo>
                  <a:cubicBezTo>
                    <a:pt x="470704" y="403185"/>
                    <a:pt x="709914" y="806370"/>
                    <a:pt x="671332" y="1192193"/>
                  </a:cubicBezTo>
                  <a:cubicBezTo>
                    <a:pt x="632750" y="1578016"/>
                    <a:pt x="316375" y="1946476"/>
                    <a:pt x="0" y="2314937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101" name="グループ化 100"/>
          <p:cNvGrpSpPr/>
          <p:nvPr/>
        </p:nvGrpSpPr>
        <p:grpSpPr>
          <a:xfrm>
            <a:off x="3102976" y="1826568"/>
            <a:ext cx="1716955" cy="3573159"/>
            <a:chOff x="3589421" y="2587243"/>
            <a:chExt cx="2272104" cy="4728482"/>
          </a:xfrm>
        </p:grpSpPr>
        <p:sp>
          <p:nvSpPr>
            <p:cNvPr id="97" name="フリーフォーム 96"/>
            <p:cNvSpPr/>
            <p:nvPr/>
          </p:nvSpPr>
          <p:spPr>
            <a:xfrm>
              <a:off x="3589421" y="4012913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98" name="フリーフォーム 97"/>
            <p:cNvSpPr/>
            <p:nvPr/>
          </p:nvSpPr>
          <p:spPr>
            <a:xfrm>
              <a:off x="3596510" y="2587243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99" name="フリーフォーム 98"/>
            <p:cNvSpPr/>
            <p:nvPr/>
          </p:nvSpPr>
          <p:spPr>
            <a:xfrm>
              <a:off x="3596510" y="6874960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00" name="フリーフォーム 99"/>
            <p:cNvSpPr/>
            <p:nvPr/>
          </p:nvSpPr>
          <p:spPr>
            <a:xfrm>
              <a:off x="3603599" y="5427251"/>
              <a:ext cx="2257926" cy="484842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102" name="グループ化 101"/>
          <p:cNvGrpSpPr/>
          <p:nvPr/>
        </p:nvGrpSpPr>
        <p:grpSpPr>
          <a:xfrm rot="10800000">
            <a:off x="4194531" y="2167061"/>
            <a:ext cx="1723704" cy="3573159"/>
            <a:chOff x="3589030" y="2587243"/>
            <a:chExt cx="2281036" cy="4728482"/>
          </a:xfrm>
        </p:grpSpPr>
        <p:sp>
          <p:nvSpPr>
            <p:cNvPr id="103" name="フリーフォーム 102"/>
            <p:cNvSpPr/>
            <p:nvPr/>
          </p:nvSpPr>
          <p:spPr>
            <a:xfrm>
              <a:off x="3589561" y="4012913"/>
              <a:ext cx="2280505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04" name="フリーフォーム 103"/>
            <p:cNvSpPr/>
            <p:nvPr/>
          </p:nvSpPr>
          <p:spPr>
            <a:xfrm>
              <a:off x="3596510" y="2587243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05" name="フリーフォーム 104"/>
            <p:cNvSpPr/>
            <p:nvPr/>
          </p:nvSpPr>
          <p:spPr>
            <a:xfrm>
              <a:off x="3589030" y="6874960"/>
              <a:ext cx="2280505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06" name="フリーフォーム 105"/>
            <p:cNvSpPr/>
            <p:nvPr/>
          </p:nvSpPr>
          <p:spPr>
            <a:xfrm>
              <a:off x="3603599" y="5449290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112" name="グループ化 111"/>
          <p:cNvGrpSpPr/>
          <p:nvPr/>
        </p:nvGrpSpPr>
        <p:grpSpPr>
          <a:xfrm rot="5400000">
            <a:off x="3835869" y="2537621"/>
            <a:ext cx="1716955" cy="3573159"/>
            <a:chOff x="3589421" y="2587244"/>
            <a:chExt cx="2272104" cy="4728481"/>
          </a:xfrm>
        </p:grpSpPr>
        <p:sp>
          <p:nvSpPr>
            <p:cNvPr id="113" name="フリーフォーム 112"/>
            <p:cNvSpPr/>
            <p:nvPr/>
          </p:nvSpPr>
          <p:spPr>
            <a:xfrm>
              <a:off x="3589421" y="4012913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14" name="フリーフォーム 113"/>
            <p:cNvSpPr/>
            <p:nvPr/>
          </p:nvSpPr>
          <p:spPr>
            <a:xfrm>
              <a:off x="3596512" y="2587244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15" name="フリーフォーム 114"/>
            <p:cNvSpPr/>
            <p:nvPr/>
          </p:nvSpPr>
          <p:spPr>
            <a:xfrm>
              <a:off x="3596510" y="6874960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16" name="フリーフォーム 115"/>
            <p:cNvSpPr/>
            <p:nvPr/>
          </p:nvSpPr>
          <p:spPr>
            <a:xfrm>
              <a:off x="3603599" y="5449290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117" name="グループ化 116"/>
          <p:cNvGrpSpPr/>
          <p:nvPr/>
        </p:nvGrpSpPr>
        <p:grpSpPr>
          <a:xfrm rot="16200000">
            <a:off x="3500387" y="1459940"/>
            <a:ext cx="1716955" cy="3573158"/>
            <a:chOff x="3589421" y="2587246"/>
            <a:chExt cx="2272104" cy="4728480"/>
          </a:xfrm>
        </p:grpSpPr>
        <p:sp>
          <p:nvSpPr>
            <p:cNvPr id="118" name="フリーフォーム 117"/>
            <p:cNvSpPr/>
            <p:nvPr/>
          </p:nvSpPr>
          <p:spPr>
            <a:xfrm>
              <a:off x="3589421" y="4012916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19" name="フリーフォーム 118"/>
            <p:cNvSpPr/>
            <p:nvPr/>
          </p:nvSpPr>
          <p:spPr>
            <a:xfrm>
              <a:off x="3596510" y="2587246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20" name="フリーフォーム 119"/>
            <p:cNvSpPr/>
            <p:nvPr/>
          </p:nvSpPr>
          <p:spPr>
            <a:xfrm>
              <a:off x="3596510" y="6874961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21" name="フリーフォーム 120"/>
            <p:cNvSpPr/>
            <p:nvPr/>
          </p:nvSpPr>
          <p:spPr>
            <a:xfrm>
              <a:off x="3603599" y="5449293"/>
              <a:ext cx="2257926" cy="440765"/>
            </a:xfrm>
            <a:custGeom>
              <a:avLst/>
              <a:gdLst>
                <a:gd name="connsiteX0" fmla="*/ 0 w 2257926"/>
                <a:gd name="connsiteY0" fmla="*/ 693821 h 693821"/>
                <a:gd name="connsiteX1" fmla="*/ 1122947 w 2257926"/>
                <a:gd name="connsiteY1" fmla="*/ 0 h 693821"/>
                <a:gd name="connsiteX2" fmla="*/ 2257926 w 2257926"/>
                <a:gd name="connsiteY2" fmla="*/ 693821 h 69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7926" h="693821">
                  <a:moveTo>
                    <a:pt x="0" y="693821"/>
                  </a:moveTo>
                  <a:cubicBezTo>
                    <a:pt x="373313" y="346910"/>
                    <a:pt x="746626" y="0"/>
                    <a:pt x="1122947" y="0"/>
                  </a:cubicBezTo>
                  <a:cubicBezTo>
                    <a:pt x="1499268" y="0"/>
                    <a:pt x="1878597" y="346910"/>
                    <a:pt x="2257926" y="693821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16" name="グループ化 15"/>
          <p:cNvGrpSpPr/>
          <p:nvPr/>
        </p:nvGrpSpPr>
        <p:grpSpPr>
          <a:xfrm>
            <a:off x="2898353" y="1388859"/>
            <a:ext cx="3270088" cy="495819"/>
            <a:chOff x="2438793" y="1345285"/>
            <a:chExt cx="4377527" cy="663732"/>
          </a:xfrm>
        </p:grpSpPr>
        <p:cxnSp>
          <p:nvCxnSpPr>
            <p:cNvPr id="123" name="直線コネクタ 122"/>
            <p:cNvCxnSpPr>
              <a:stCxn id="6" idx="4"/>
              <a:endCxn id="2" idx="0"/>
            </p:cNvCxnSpPr>
            <p:nvPr/>
          </p:nvCxnSpPr>
          <p:spPr>
            <a:xfrm flipH="1">
              <a:off x="2438793" y="1345285"/>
              <a:ext cx="2" cy="66373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コネクタ 130"/>
            <p:cNvCxnSpPr>
              <a:stCxn id="7" idx="4"/>
              <a:endCxn id="3" idx="0"/>
            </p:cNvCxnSpPr>
            <p:nvPr/>
          </p:nvCxnSpPr>
          <p:spPr>
            <a:xfrm flipH="1">
              <a:off x="3897148" y="1345285"/>
              <a:ext cx="1" cy="66373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コネクタ 132"/>
            <p:cNvCxnSpPr>
              <a:stCxn id="37" idx="4"/>
              <a:endCxn id="35" idx="0"/>
            </p:cNvCxnSpPr>
            <p:nvPr/>
          </p:nvCxnSpPr>
          <p:spPr>
            <a:xfrm>
              <a:off x="5357964" y="1345285"/>
              <a:ext cx="0" cy="66373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コネクタ 134"/>
            <p:cNvCxnSpPr>
              <a:stCxn id="38" idx="4"/>
              <a:endCxn id="36" idx="0"/>
            </p:cNvCxnSpPr>
            <p:nvPr/>
          </p:nvCxnSpPr>
          <p:spPr>
            <a:xfrm>
              <a:off x="6816320" y="1345285"/>
              <a:ext cx="0" cy="66373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グループ化 16"/>
          <p:cNvGrpSpPr/>
          <p:nvPr/>
        </p:nvGrpSpPr>
        <p:grpSpPr>
          <a:xfrm>
            <a:off x="2088745" y="2171493"/>
            <a:ext cx="533303" cy="3233924"/>
            <a:chOff x="1355005" y="2392964"/>
            <a:chExt cx="713910" cy="4329116"/>
          </a:xfrm>
        </p:grpSpPr>
        <p:cxnSp>
          <p:nvCxnSpPr>
            <p:cNvPr id="137" name="直線コネクタ 136"/>
            <p:cNvCxnSpPr>
              <a:stCxn id="60" idx="6"/>
              <a:endCxn id="2" idx="2"/>
            </p:cNvCxnSpPr>
            <p:nvPr/>
          </p:nvCxnSpPr>
          <p:spPr>
            <a:xfrm>
              <a:off x="1355005" y="2392964"/>
              <a:ext cx="705788" cy="165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コネクタ 138"/>
            <p:cNvCxnSpPr>
              <a:stCxn id="62" idx="6"/>
              <a:endCxn id="42" idx="2"/>
            </p:cNvCxnSpPr>
            <p:nvPr/>
          </p:nvCxnSpPr>
          <p:spPr>
            <a:xfrm>
              <a:off x="1355005" y="3841959"/>
              <a:ext cx="705788" cy="165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コネクタ 140"/>
            <p:cNvCxnSpPr>
              <a:stCxn id="61" idx="6"/>
              <a:endCxn id="40" idx="2"/>
            </p:cNvCxnSpPr>
            <p:nvPr/>
          </p:nvCxnSpPr>
          <p:spPr>
            <a:xfrm>
              <a:off x="1355005" y="5276889"/>
              <a:ext cx="705788" cy="165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コネクタ 142"/>
            <p:cNvCxnSpPr>
              <a:stCxn id="63" idx="6"/>
              <a:endCxn id="51" idx="2"/>
            </p:cNvCxnSpPr>
            <p:nvPr/>
          </p:nvCxnSpPr>
          <p:spPr>
            <a:xfrm>
              <a:off x="1363126" y="6720427"/>
              <a:ext cx="705789" cy="165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グループ化 17"/>
          <p:cNvGrpSpPr/>
          <p:nvPr/>
        </p:nvGrpSpPr>
        <p:grpSpPr>
          <a:xfrm>
            <a:off x="6450811" y="2172727"/>
            <a:ext cx="498213" cy="3241460"/>
            <a:chOff x="7194318" y="2394616"/>
            <a:chExt cx="666936" cy="4339204"/>
          </a:xfrm>
        </p:grpSpPr>
        <p:cxnSp>
          <p:nvCxnSpPr>
            <p:cNvPr id="145" name="直線コネクタ 144"/>
            <p:cNvCxnSpPr>
              <a:stCxn id="36" idx="6"/>
              <a:endCxn id="64" idx="2"/>
            </p:cNvCxnSpPr>
            <p:nvPr/>
          </p:nvCxnSpPr>
          <p:spPr>
            <a:xfrm>
              <a:off x="7194319" y="2394616"/>
              <a:ext cx="658815" cy="1174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コネクタ 146"/>
            <p:cNvCxnSpPr>
              <a:stCxn id="47" idx="6"/>
              <a:endCxn id="66" idx="2"/>
            </p:cNvCxnSpPr>
            <p:nvPr/>
          </p:nvCxnSpPr>
          <p:spPr>
            <a:xfrm>
              <a:off x="7194318" y="3843611"/>
              <a:ext cx="658816" cy="1174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コネクタ 148"/>
            <p:cNvCxnSpPr>
              <a:stCxn id="45" idx="6"/>
              <a:endCxn id="65" idx="2"/>
            </p:cNvCxnSpPr>
            <p:nvPr/>
          </p:nvCxnSpPr>
          <p:spPr>
            <a:xfrm>
              <a:off x="7194320" y="5278541"/>
              <a:ext cx="658814" cy="1174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線コネクタ 151"/>
            <p:cNvCxnSpPr>
              <a:stCxn id="56" idx="6"/>
              <a:endCxn id="67" idx="2"/>
            </p:cNvCxnSpPr>
            <p:nvPr/>
          </p:nvCxnSpPr>
          <p:spPr>
            <a:xfrm>
              <a:off x="7202440" y="6722080"/>
              <a:ext cx="658814" cy="1174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直線コネクタ 153"/>
          <p:cNvCxnSpPr>
            <a:stCxn id="56" idx="4"/>
            <a:endCxn id="54" idx="0"/>
          </p:cNvCxnSpPr>
          <p:nvPr/>
        </p:nvCxnSpPr>
        <p:spPr>
          <a:xfrm>
            <a:off x="6174506" y="5693466"/>
            <a:ext cx="0" cy="47413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線コネクタ 155"/>
          <p:cNvCxnSpPr>
            <a:stCxn id="55" idx="4"/>
            <a:endCxn id="53" idx="0"/>
          </p:cNvCxnSpPr>
          <p:nvPr/>
        </p:nvCxnSpPr>
        <p:spPr>
          <a:xfrm>
            <a:off x="5085089" y="5693465"/>
            <a:ext cx="0" cy="47413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線コネクタ 157"/>
          <p:cNvCxnSpPr>
            <a:stCxn id="52" idx="4"/>
            <a:endCxn id="50" idx="0"/>
          </p:cNvCxnSpPr>
          <p:nvPr/>
        </p:nvCxnSpPr>
        <p:spPr>
          <a:xfrm>
            <a:off x="3993835" y="5693465"/>
            <a:ext cx="0" cy="47413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コネクタ 159"/>
          <p:cNvCxnSpPr>
            <a:stCxn id="51" idx="4"/>
            <a:endCxn id="49" idx="0"/>
          </p:cNvCxnSpPr>
          <p:nvPr/>
        </p:nvCxnSpPr>
        <p:spPr>
          <a:xfrm>
            <a:off x="2904419" y="5693467"/>
            <a:ext cx="0" cy="47413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2" name="グループ化 171"/>
          <p:cNvGrpSpPr/>
          <p:nvPr/>
        </p:nvGrpSpPr>
        <p:grpSpPr>
          <a:xfrm>
            <a:off x="1787519" y="1505195"/>
            <a:ext cx="5470275" cy="3670934"/>
            <a:chOff x="1681480" y="2398450"/>
            <a:chExt cx="7239000" cy="4857870"/>
          </a:xfrm>
        </p:grpSpPr>
        <p:sp>
          <p:nvSpPr>
            <p:cNvPr id="162" name="フリーフォーム 161"/>
            <p:cNvSpPr/>
            <p:nvPr/>
          </p:nvSpPr>
          <p:spPr>
            <a:xfrm>
              <a:off x="1681480" y="2398450"/>
              <a:ext cx="7239000" cy="591129"/>
            </a:xfrm>
            <a:custGeom>
              <a:avLst/>
              <a:gdLst>
                <a:gd name="connsiteX0" fmla="*/ 7239000 w 7239000"/>
                <a:gd name="connsiteY0" fmla="*/ 731533 h 731533"/>
                <a:gd name="connsiteX1" fmla="*/ 3665220 w 7239000"/>
                <a:gd name="connsiteY1" fmla="*/ 13 h 731533"/>
                <a:gd name="connsiteX2" fmla="*/ 0 w 7239000"/>
                <a:gd name="connsiteY2" fmla="*/ 716293 h 73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9000" h="731533">
                  <a:moveTo>
                    <a:pt x="7239000" y="731533"/>
                  </a:moveTo>
                  <a:cubicBezTo>
                    <a:pt x="6055360" y="367043"/>
                    <a:pt x="4871720" y="2553"/>
                    <a:pt x="3665220" y="13"/>
                  </a:cubicBezTo>
                  <a:cubicBezTo>
                    <a:pt x="2458720" y="-2527"/>
                    <a:pt x="1229360" y="356883"/>
                    <a:pt x="0" y="71629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64" name="フリーフォーム 163"/>
            <p:cNvSpPr/>
            <p:nvPr/>
          </p:nvSpPr>
          <p:spPr>
            <a:xfrm>
              <a:off x="1681480" y="3821761"/>
              <a:ext cx="7239000" cy="591129"/>
            </a:xfrm>
            <a:custGeom>
              <a:avLst/>
              <a:gdLst>
                <a:gd name="connsiteX0" fmla="*/ 7239000 w 7239000"/>
                <a:gd name="connsiteY0" fmla="*/ 731533 h 731533"/>
                <a:gd name="connsiteX1" fmla="*/ 3665220 w 7239000"/>
                <a:gd name="connsiteY1" fmla="*/ 13 h 731533"/>
                <a:gd name="connsiteX2" fmla="*/ 0 w 7239000"/>
                <a:gd name="connsiteY2" fmla="*/ 716293 h 73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9000" h="731533">
                  <a:moveTo>
                    <a:pt x="7239000" y="731533"/>
                  </a:moveTo>
                  <a:cubicBezTo>
                    <a:pt x="6055360" y="367043"/>
                    <a:pt x="4871720" y="2553"/>
                    <a:pt x="3665220" y="13"/>
                  </a:cubicBezTo>
                  <a:cubicBezTo>
                    <a:pt x="2458720" y="-2527"/>
                    <a:pt x="1229360" y="356883"/>
                    <a:pt x="0" y="71629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66" name="フリーフォーム 165"/>
            <p:cNvSpPr/>
            <p:nvPr/>
          </p:nvSpPr>
          <p:spPr>
            <a:xfrm>
              <a:off x="1681480" y="5241880"/>
              <a:ext cx="7239000" cy="591129"/>
            </a:xfrm>
            <a:custGeom>
              <a:avLst/>
              <a:gdLst>
                <a:gd name="connsiteX0" fmla="*/ 7239000 w 7239000"/>
                <a:gd name="connsiteY0" fmla="*/ 731533 h 731533"/>
                <a:gd name="connsiteX1" fmla="*/ 3665220 w 7239000"/>
                <a:gd name="connsiteY1" fmla="*/ 13 h 731533"/>
                <a:gd name="connsiteX2" fmla="*/ 0 w 7239000"/>
                <a:gd name="connsiteY2" fmla="*/ 716293 h 73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9000" h="731533">
                  <a:moveTo>
                    <a:pt x="7239000" y="731533"/>
                  </a:moveTo>
                  <a:cubicBezTo>
                    <a:pt x="6055360" y="367043"/>
                    <a:pt x="4871720" y="2553"/>
                    <a:pt x="3665220" y="13"/>
                  </a:cubicBezTo>
                  <a:cubicBezTo>
                    <a:pt x="2458720" y="-2527"/>
                    <a:pt x="1229360" y="356883"/>
                    <a:pt x="0" y="71629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67" name="フリーフォーム 166"/>
            <p:cNvSpPr/>
            <p:nvPr/>
          </p:nvSpPr>
          <p:spPr>
            <a:xfrm>
              <a:off x="1681480" y="6665191"/>
              <a:ext cx="7239000" cy="591129"/>
            </a:xfrm>
            <a:custGeom>
              <a:avLst/>
              <a:gdLst>
                <a:gd name="connsiteX0" fmla="*/ 7239000 w 7239000"/>
                <a:gd name="connsiteY0" fmla="*/ 731533 h 731533"/>
                <a:gd name="connsiteX1" fmla="*/ 3665220 w 7239000"/>
                <a:gd name="connsiteY1" fmla="*/ 13 h 731533"/>
                <a:gd name="connsiteX2" fmla="*/ 0 w 7239000"/>
                <a:gd name="connsiteY2" fmla="*/ 716293 h 73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9000" h="731533">
                  <a:moveTo>
                    <a:pt x="7239000" y="731533"/>
                  </a:moveTo>
                  <a:cubicBezTo>
                    <a:pt x="6055360" y="367043"/>
                    <a:pt x="4871720" y="2553"/>
                    <a:pt x="3665220" y="13"/>
                  </a:cubicBezTo>
                  <a:cubicBezTo>
                    <a:pt x="2458720" y="-2527"/>
                    <a:pt x="1229360" y="356883"/>
                    <a:pt x="0" y="71629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173" name="グループ化 172"/>
          <p:cNvGrpSpPr/>
          <p:nvPr/>
        </p:nvGrpSpPr>
        <p:grpSpPr>
          <a:xfrm rot="5400000">
            <a:off x="2217282" y="1944593"/>
            <a:ext cx="5470276" cy="3716999"/>
            <a:chOff x="1681480" y="2347650"/>
            <a:chExt cx="7239001" cy="4918830"/>
          </a:xfrm>
        </p:grpSpPr>
        <p:sp>
          <p:nvSpPr>
            <p:cNvPr id="174" name="フリーフォーム 173"/>
            <p:cNvSpPr/>
            <p:nvPr/>
          </p:nvSpPr>
          <p:spPr>
            <a:xfrm>
              <a:off x="1681481" y="2347650"/>
              <a:ext cx="7239000" cy="591129"/>
            </a:xfrm>
            <a:custGeom>
              <a:avLst/>
              <a:gdLst>
                <a:gd name="connsiteX0" fmla="*/ 7239000 w 7239000"/>
                <a:gd name="connsiteY0" fmla="*/ 731533 h 731533"/>
                <a:gd name="connsiteX1" fmla="*/ 3665220 w 7239000"/>
                <a:gd name="connsiteY1" fmla="*/ 13 h 731533"/>
                <a:gd name="connsiteX2" fmla="*/ 0 w 7239000"/>
                <a:gd name="connsiteY2" fmla="*/ 716293 h 73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9000" h="731533">
                  <a:moveTo>
                    <a:pt x="7239000" y="731533"/>
                  </a:moveTo>
                  <a:cubicBezTo>
                    <a:pt x="6055360" y="367043"/>
                    <a:pt x="4871720" y="2553"/>
                    <a:pt x="3665220" y="13"/>
                  </a:cubicBezTo>
                  <a:cubicBezTo>
                    <a:pt x="2458720" y="-2527"/>
                    <a:pt x="1229360" y="356883"/>
                    <a:pt x="0" y="71629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75" name="フリーフォーム 174"/>
            <p:cNvSpPr/>
            <p:nvPr/>
          </p:nvSpPr>
          <p:spPr>
            <a:xfrm>
              <a:off x="1681480" y="3791281"/>
              <a:ext cx="7239000" cy="591129"/>
            </a:xfrm>
            <a:custGeom>
              <a:avLst/>
              <a:gdLst>
                <a:gd name="connsiteX0" fmla="*/ 7239000 w 7239000"/>
                <a:gd name="connsiteY0" fmla="*/ 731533 h 731533"/>
                <a:gd name="connsiteX1" fmla="*/ 3665220 w 7239000"/>
                <a:gd name="connsiteY1" fmla="*/ 13 h 731533"/>
                <a:gd name="connsiteX2" fmla="*/ 0 w 7239000"/>
                <a:gd name="connsiteY2" fmla="*/ 716293 h 73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9000" h="731533">
                  <a:moveTo>
                    <a:pt x="7239000" y="731533"/>
                  </a:moveTo>
                  <a:cubicBezTo>
                    <a:pt x="6055360" y="367043"/>
                    <a:pt x="4871720" y="2553"/>
                    <a:pt x="3665220" y="13"/>
                  </a:cubicBezTo>
                  <a:cubicBezTo>
                    <a:pt x="2458720" y="-2527"/>
                    <a:pt x="1229360" y="356883"/>
                    <a:pt x="0" y="71629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76" name="フリーフォーム 175"/>
            <p:cNvSpPr/>
            <p:nvPr/>
          </p:nvSpPr>
          <p:spPr>
            <a:xfrm>
              <a:off x="1681480" y="5231720"/>
              <a:ext cx="7239000" cy="591129"/>
            </a:xfrm>
            <a:custGeom>
              <a:avLst/>
              <a:gdLst>
                <a:gd name="connsiteX0" fmla="*/ 7239000 w 7239000"/>
                <a:gd name="connsiteY0" fmla="*/ 731533 h 731533"/>
                <a:gd name="connsiteX1" fmla="*/ 3665220 w 7239000"/>
                <a:gd name="connsiteY1" fmla="*/ 13 h 731533"/>
                <a:gd name="connsiteX2" fmla="*/ 0 w 7239000"/>
                <a:gd name="connsiteY2" fmla="*/ 716293 h 73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9000" h="731533">
                  <a:moveTo>
                    <a:pt x="7239000" y="731533"/>
                  </a:moveTo>
                  <a:cubicBezTo>
                    <a:pt x="6055360" y="367043"/>
                    <a:pt x="4871720" y="2553"/>
                    <a:pt x="3665220" y="13"/>
                  </a:cubicBezTo>
                  <a:cubicBezTo>
                    <a:pt x="2458720" y="-2527"/>
                    <a:pt x="1229360" y="356883"/>
                    <a:pt x="0" y="71629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177" name="フリーフォーム 176"/>
            <p:cNvSpPr/>
            <p:nvPr/>
          </p:nvSpPr>
          <p:spPr>
            <a:xfrm>
              <a:off x="1681480" y="6675351"/>
              <a:ext cx="7239000" cy="591129"/>
            </a:xfrm>
            <a:custGeom>
              <a:avLst/>
              <a:gdLst>
                <a:gd name="connsiteX0" fmla="*/ 7239000 w 7239000"/>
                <a:gd name="connsiteY0" fmla="*/ 731533 h 731533"/>
                <a:gd name="connsiteX1" fmla="*/ 3665220 w 7239000"/>
                <a:gd name="connsiteY1" fmla="*/ 13 h 731533"/>
                <a:gd name="connsiteX2" fmla="*/ 0 w 7239000"/>
                <a:gd name="connsiteY2" fmla="*/ 716293 h 73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9000" h="731533">
                  <a:moveTo>
                    <a:pt x="7239000" y="731533"/>
                  </a:moveTo>
                  <a:cubicBezTo>
                    <a:pt x="6055360" y="367043"/>
                    <a:pt x="4871720" y="2553"/>
                    <a:pt x="3665220" y="13"/>
                  </a:cubicBezTo>
                  <a:cubicBezTo>
                    <a:pt x="2458720" y="-2527"/>
                    <a:pt x="1229360" y="356883"/>
                    <a:pt x="0" y="71629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90928"/>
              <a:endParaRPr lang="ja-JP" altLang="en-US" sz="1360">
                <a:solidFill>
                  <a:prstClr val="white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68" name="グループ化 67"/>
          <p:cNvGrpSpPr/>
          <p:nvPr/>
        </p:nvGrpSpPr>
        <p:grpSpPr>
          <a:xfrm>
            <a:off x="1524000" y="812762"/>
            <a:ext cx="5989769" cy="5930938"/>
            <a:chOff x="1772257" y="1772883"/>
            <a:chExt cx="6386978" cy="6324243"/>
          </a:xfrm>
        </p:grpSpPr>
        <p:sp>
          <p:nvSpPr>
            <p:cNvPr id="2" name="楕円 1"/>
            <p:cNvSpPr>
              <a:spLocks noChangeAspect="1"/>
            </p:cNvSpPr>
            <p:nvPr/>
          </p:nvSpPr>
          <p:spPr>
            <a:xfrm>
              <a:off x="2936652" y="2915883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 smtClean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R0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3" name="楕円 2"/>
            <p:cNvSpPr>
              <a:spLocks noChangeAspect="1"/>
            </p:cNvSpPr>
            <p:nvPr/>
          </p:nvSpPr>
          <p:spPr>
            <a:xfrm>
              <a:off x="4098312" y="2915883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6" name="楕円 5"/>
            <p:cNvSpPr>
              <a:spLocks noChangeAspect="1"/>
            </p:cNvSpPr>
            <p:nvPr/>
          </p:nvSpPr>
          <p:spPr>
            <a:xfrm>
              <a:off x="2936653" y="1772883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 smtClean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R128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7" name="楕円 6"/>
            <p:cNvSpPr>
              <a:spLocks noChangeAspect="1"/>
            </p:cNvSpPr>
            <p:nvPr/>
          </p:nvSpPr>
          <p:spPr>
            <a:xfrm>
              <a:off x="4098313" y="1772883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 smtClean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R129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35" name="楕円 34"/>
            <p:cNvSpPr>
              <a:spLocks noChangeAspect="1"/>
            </p:cNvSpPr>
            <p:nvPr/>
          </p:nvSpPr>
          <p:spPr>
            <a:xfrm>
              <a:off x="5261932" y="2915883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R2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36" name="楕円 35"/>
            <p:cNvSpPr>
              <a:spLocks noChangeAspect="1"/>
            </p:cNvSpPr>
            <p:nvPr/>
          </p:nvSpPr>
          <p:spPr>
            <a:xfrm>
              <a:off x="6423593" y="2915883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R3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37" name="楕円 36"/>
            <p:cNvSpPr>
              <a:spLocks noChangeAspect="1"/>
            </p:cNvSpPr>
            <p:nvPr/>
          </p:nvSpPr>
          <p:spPr>
            <a:xfrm>
              <a:off x="5261932" y="1772883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 smtClean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R130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38" name="楕円 37"/>
            <p:cNvSpPr>
              <a:spLocks noChangeAspect="1"/>
            </p:cNvSpPr>
            <p:nvPr/>
          </p:nvSpPr>
          <p:spPr>
            <a:xfrm>
              <a:off x="6423593" y="1772883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R131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40" name="楕円 39"/>
            <p:cNvSpPr>
              <a:spLocks noChangeAspect="1"/>
            </p:cNvSpPr>
            <p:nvPr/>
          </p:nvSpPr>
          <p:spPr>
            <a:xfrm>
              <a:off x="2936652" y="5213088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R8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41" name="楕円 40"/>
            <p:cNvSpPr>
              <a:spLocks noChangeAspect="1"/>
            </p:cNvSpPr>
            <p:nvPr/>
          </p:nvSpPr>
          <p:spPr>
            <a:xfrm>
              <a:off x="4098313" y="5213088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R9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42" name="楕円 41"/>
            <p:cNvSpPr>
              <a:spLocks noChangeAspect="1"/>
            </p:cNvSpPr>
            <p:nvPr/>
          </p:nvSpPr>
          <p:spPr>
            <a:xfrm>
              <a:off x="2936652" y="4070088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R4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43" name="楕円 42"/>
            <p:cNvSpPr>
              <a:spLocks noChangeAspect="1"/>
            </p:cNvSpPr>
            <p:nvPr/>
          </p:nvSpPr>
          <p:spPr>
            <a:xfrm>
              <a:off x="4098313" y="4070088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R5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44" name="楕円 43"/>
            <p:cNvSpPr>
              <a:spLocks noChangeAspect="1"/>
            </p:cNvSpPr>
            <p:nvPr/>
          </p:nvSpPr>
          <p:spPr>
            <a:xfrm>
              <a:off x="5261933" y="5213088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R10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45" name="楕円 44"/>
            <p:cNvSpPr>
              <a:spLocks noChangeAspect="1"/>
            </p:cNvSpPr>
            <p:nvPr/>
          </p:nvSpPr>
          <p:spPr>
            <a:xfrm>
              <a:off x="6423594" y="5213088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R11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46" name="楕円 45"/>
            <p:cNvSpPr>
              <a:spLocks noChangeAspect="1"/>
            </p:cNvSpPr>
            <p:nvPr/>
          </p:nvSpPr>
          <p:spPr>
            <a:xfrm>
              <a:off x="5261933" y="4070088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R6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47" name="楕円 46"/>
            <p:cNvSpPr>
              <a:spLocks noChangeAspect="1"/>
            </p:cNvSpPr>
            <p:nvPr/>
          </p:nvSpPr>
          <p:spPr>
            <a:xfrm>
              <a:off x="6423592" y="4070087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R7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49" name="楕円 48"/>
            <p:cNvSpPr>
              <a:spLocks noChangeAspect="1"/>
            </p:cNvSpPr>
            <p:nvPr/>
          </p:nvSpPr>
          <p:spPr>
            <a:xfrm>
              <a:off x="2943121" y="7482824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R192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50" name="楕円 49"/>
            <p:cNvSpPr>
              <a:spLocks noChangeAspect="1"/>
            </p:cNvSpPr>
            <p:nvPr/>
          </p:nvSpPr>
          <p:spPr>
            <a:xfrm>
              <a:off x="4104781" y="7482824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R193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51" name="楕円 50"/>
            <p:cNvSpPr>
              <a:spLocks noChangeAspect="1"/>
            </p:cNvSpPr>
            <p:nvPr/>
          </p:nvSpPr>
          <p:spPr>
            <a:xfrm>
              <a:off x="2943121" y="6362946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R12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52" name="楕円 51"/>
            <p:cNvSpPr>
              <a:spLocks noChangeAspect="1"/>
            </p:cNvSpPr>
            <p:nvPr/>
          </p:nvSpPr>
          <p:spPr>
            <a:xfrm>
              <a:off x="4104781" y="6362946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R13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53" name="楕円 52"/>
            <p:cNvSpPr>
              <a:spLocks noChangeAspect="1"/>
            </p:cNvSpPr>
            <p:nvPr/>
          </p:nvSpPr>
          <p:spPr>
            <a:xfrm>
              <a:off x="5268401" y="7482824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R194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54" name="楕円 53"/>
            <p:cNvSpPr>
              <a:spLocks noChangeAspect="1"/>
            </p:cNvSpPr>
            <p:nvPr/>
          </p:nvSpPr>
          <p:spPr>
            <a:xfrm>
              <a:off x="6430062" y="7482824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R195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55" name="楕円 54"/>
            <p:cNvSpPr>
              <a:spLocks noChangeAspect="1"/>
            </p:cNvSpPr>
            <p:nvPr/>
          </p:nvSpPr>
          <p:spPr>
            <a:xfrm>
              <a:off x="5268401" y="6362946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R14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56" name="楕円 55"/>
            <p:cNvSpPr>
              <a:spLocks noChangeAspect="1"/>
            </p:cNvSpPr>
            <p:nvPr/>
          </p:nvSpPr>
          <p:spPr>
            <a:xfrm>
              <a:off x="6430062" y="6362946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R15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60" name="楕円 59"/>
            <p:cNvSpPr>
              <a:spLocks noChangeAspect="1"/>
            </p:cNvSpPr>
            <p:nvPr/>
          </p:nvSpPr>
          <p:spPr>
            <a:xfrm>
              <a:off x="1772257" y="2914567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 smtClean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R160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61" name="楕円 60"/>
            <p:cNvSpPr>
              <a:spLocks noChangeAspect="1"/>
            </p:cNvSpPr>
            <p:nvPr/>
          </p:nvSpPr>
          <p:spPr>
            <a:xfrm>
              <a:off x="1772257" y="5211772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R162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62" name="楕円 61"/>
            <p:cNvSpPr>
              <a:spLocks noChangeAspect="1"/>
            </p:cNvSpPr>
            <p:nvPr/>
          </p:nvSpPr>
          <p:spPr>
            <a:xfrm>
              <a:off x="1772257" y="4068771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R161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63" name="楕円 62"/>
            <p:cNvSpPr>
              <a:spLocks noChangeAspect="1"/>
            </p:cNvSpPr>
            <p:nvPr/>
          </p:nvSpPr>
          <p:spPr>
            <a:xfrm>
              <a:off x="1778726" y="6361630"/>
              <a:ext cx="602196" cy="61430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R163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64" name="楕円 63"/>
            <p:cNvSpPr>
              <a:spLocks noChangeAspect="1"/>
            </p:cNvSpPr>
            <p:nvPr/>
          </p:nvSpPr>
          <p:spPr>
            <a:xfrm>
              <a:off x="7550571" y="2925235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R224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65" name="楕円 64"/>
            <p:cNvSpPr>
              <a:spLocks noChangeAspect="1"/>
            </p:cNvSpPr>
            <p:nvPr/>
          </p:nvSpPr>
          <p:spPr>
            <a:xfrm>
              <a:off x="7550571" y="5222440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R226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66" name="楕円 65"/>
            <p:cNvSpPr>
              <a:spLocks noChangeAspect="1"/>
            </p:cNvSpPr>
            <p:nvPr/>
          </p:nvSpPr>
          <p:spPr>
            <a:xfrm>
              <a:off x="7550571" y="4079440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R225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  <p:sp>
          <p:nvSpPr>
            <p:cNvPr id="67" name="楕円 66"/>
            <p:cNvSpPr>
              <a:spLocks noChangeAspect="1"/>
            </p:cNvSpPr>
            <p:nvPr/>
          </p:nvSpPr>
          <p:spPr>
            <a:xfrm>
              <a:off x="7557039" y="6372298"/>
              <a:ext cx="602196" cy="61430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690928"/>
              <a:r>
                <a:rPr lang="en-US" altLang="ja-JP" sz="1494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rPr>
                <a:t>R227</a:t>
              </a:r>
              <a:endParaRPr lang="ja-JP" altLang="en-US" sz="1494" dirty="0">
                <a:solidFill>
                  <a:prstClr val="black"/>
                </a:solidFill>
                <a:latin typeface="Calibri"/>
                <a:ea typeface="ＭＳ Ｐゴシック" panose="020B0600070205080204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640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8"/>
          <p:cNvSpPr>
            <a:spLocks noChangeAspect="1" noEditPoints="1"/>
          </p:cNvSpPr>
          <p:nvPr/>
        </p:nvSpPr>
        <p:spPr bwMode="auto">
          <a:xfrm>
            <a:off x="201164" y="2313164"/>
            <a:ext cx="8714236" cy="4495795"/>
          </a:xfrm>
          <a:custGeom>
            <a:avLst/>
            <a:gdLst>
              <a:gd name="T0" fmla="*/ 476 w 1791"/>
              <a:gd name="T1" fmla="*/ 611 h 923"/>
              <a:gd name="T2" fmla="*/ 404 w 1791"/>
              <a:gd name="T3" fmla="*/ 670 h 923"/>
              <a:gd name="T4" fmla="*/ 376 w 1791"/>
              <a:gd name="T5" fmla="*/ 761 h 923"/>
              <a:gd name="T6" fmla="*/ 396 w 1791"/>
              <a:gd name="T7" fmla="*/ 838 h 923"/>
              <a:gd name="T8" fmla="*/ 462 w 1791"/>
              <a:gd name="T9" fmla="*/ 904 h 923"/>
              <a:gd name="T10" fmla="*/ 539 w 1791"/>
              <a:gd name="T11" fmla="*/ 923 h 923"/>
              <a:gd name="T12" fmla="*/ 630 w 1791"/>
              <a:gd name="T13" fmla="*/ 895 h 923"/>
              <a:gd name="T14" fmla="*/ 688 w 1791"/>
              <a:gd name="T15" fmla="*/ 824 h 923"/>
              <a:gd name="T16" fmla="*/ 701 w 1791"/>
              <a:gd name="T17" fmla="*/ 744 h 923"/>
              <a:gd name="T18" fmla="*/ 665 w 1791"/>
              <a:gd name="T19" fmla="*/ 657 h 923"/>
              <a:gd name="T20" fmla="*/ 588 w 1791"/>
              <a:gd name="T21" fmla="*/ 606 h 923"/>
              <a:gd name="T22" fmla="*/ 1412 w 1791"/>
              <a:gd name="T23" fmla="*/ 600 h 923"/>
              <a:gd name="T24" fmla="*/ 1322 w 1791"/>
              <a:gd name="T25" fmla="*/ 628 h 923"/>
              <a:gd name="T26" fmla="*/ 1265 w 1791"/>
              <a:gd name="T27" fmla="*/ 698 h 923"/>
              <a:gd name="T28" fmla="*/ 1252 w 1791"/>
              <a:gd name="T29" fmla="*/ 778 h 923"/>
              <a:gd name="T30" fmla="*/ 1289 w 1791"/>
              <a:gd name="T31" fmla="*/ 863 h 923"/>
              <a:gd name="T32" fmla="*/ 1364 w 1791"/>
              <a:gd name="T33" fmla="*/ 915 h 923"/>
              <a:gd name="T34" fmla="*/ 1445 w 1791"/>
              <a:gd name="T35" fmla="*/ 919 h 923"/>
              <a:gd name="T36" fmla="*/ 1527 w 1791"/>
              <a:gd name="T37" fmla="*/ 874 h 923"/>
              <a:gd name="T38" fmla="*/ 1570 w 1791"/>
              <a:gd name="T39" fmla="*/ 793 h 923"/>
              <a:gd name="T40" fmla="*/ 1566 w 1791"/>
              <a:gd name="T41" fmla="*/ 713 h 923"/>
              <a:gd name="T42" fmla="*/ 1514 w 1791"/>
              <a:gd name="T43" fmla="*/ 638 h 923"/>
              <a:gd name="T44" fmla="*/ 1429 w 1791"/>
              <a:gd name="T45" fmla="*/ 601 h 923"/>
              <a:gd name="T46" fmla="*/ 1357 w 1791"/>
              <a:gd name="T47" fmla="*/ 42 h 923"/>
              <a:gd name="T48" fmla="*/ 1299 w 1791"/>
              <a:gd name="T49" fmla="*/ 1 h 923"/>
              <a:gd name="T50" fmla="*/ 772 w 1791"/>
              <a:gd name="T51" fmla="*/ 5 h 923"/>
              <a:gd name="T52" fmla="*/ 698 w 1791"/>
              <a:gd name="T53" fmla="*/ 46 h 923"/>
              <a:gd name="T54" fmla="*/ 179 w 1791"/>
              <a:gd name="T55" fmla="*/ 327 h 923"/>
              <a:gd name="T56" fmla="*/ 88 w 1791"/>
              <a:gd name="T57" fmla="*/ 359 h 923"/>
              <a:gd name="T58" fmla="*/ 24 w 1791"/>
              <a:gd name="T59" fmla="*/ 434 h 923"/>
              <a:gd name="T60" fmla="*/ 0 w 1791"/>
              <a:gd name="T61" fmla="*/ 541 h 923"/>
              <a:gd name="T62" fmla="*/ 14 w 1791"/>
              <a:gd name="T63" fmla="*/ 629 h 923"/>
              <a:gd name="T64" fmla="*/ 59 w 1791"/>
              <a:gd name="T65" fmla="*/ 698 h 923"/>
              <a:gd name="T66" fmla="*/ 164 w 1791"/>
              <a:gd name="T67" fmla="*/ 753 h 923"/>
              <a:gd name="T68" fmla="*/ 318 w 1791"/>
              <a:gd name="T69" fmla="*/ 740 h 923"/>
              <a:gd name="T70" fmla="*/ 344 w 1791"/>
              <a:gd name="T71" fmla="*/ 645 h 923"/>
              <a:gd name="T72" fmla="*/ 407 w 1791"/>
              <a:gd name="T73" fmla="*/ 580 h 923"/>
              <a:gd name="T74" fmla="*/ 529 w 1791"/>
              <a:gd name="T75" fmla="*/ 544 h 923"/>
              <a:gd name="T76" fmla="*/ 612 w 1791"/>
              <a:gd name="T77" fmla="*/ 554 h 923"/>
              <a:gd name="T78" fmla="*/ 687 w 1791"/>
              <a:gd name="T79" fmla="*/ 594 h 923"/>
              <a:gd name="T80" fmla="*/ 747 w 1791"/>
              <a:gd name="T81" fmla="*/ 691 h 923"/>
              <a:gd name="T82" fmla="*/ 1194 w 1791"/>
              <a:gd name="T83" fmla="*/ 761 h 923"/>
              <a:gd name="T84" fmla="*/ 1213 w 1791"/>
              <a:gd name="T85" fmla="*/ 660 h 923"/>
              <a:gd name="T86" fmla="*/ 1261 w 1791"/>
              <a:gd name="T87" fmla="*/ 596 h 923"/>
              <a:gd name="T88" fmla="*/ 1374 w 1791"/>
              <a:gd name="T89" fmla="*/ 544 h 923"/>
              <a:gd name="T90" fmla="*/ 1465 w 1791"/>
              <a:gd name="T91" fmla="*/ 545 h 923"/>
              <a:gd name="T92" fmla="*/ 1549 w 1791"/>
              <a:gd name="T93" fmla="*/ 583 h 923"/>
              <a:gd name="T94" fmla="*/ 1613 w 1791"/>
              <a:gd name="T95" fmla="*/ 671 h 923"/>
              <a:gd name="T96" fmla="*/ 1633 w 1791"/>
              <a:gd name="T97" fmla="*/ 761 h 923"/>
              <a:gd name="T98" fmla="*/ 1723 w 1791"/>
              <a:gd name="T99" fmla="*/ 744 h 923"/>
              <a:gd name="T100" fmla="*/ 1779 w 1791"/>
              <a:gd name="T101" fmla="*/ 678 h 923"/>
              <a:gd name="T102" fmla="*/ 1791 w 1791"/>
              <a:gd name="T103" fmla="*/ 488 h 923"/>
              <a:gd name="T104" fmla="*/ 1766 w 1791"/>
              <a:gd name="T105" fmla="*/ 396 h 923"/>
              <a:gd name="T106" fmla="*/ 1697 w 1791"/>
              <a:gd name="T107" fmla="*/ 337 h 923"/>
              <a:gd name="T108" fmla="*/ 1633 w 1791"/>
              <a:gd name="T109" fmla="*/ 326 h 9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791" h="923">
                <a:moveTo>
                  <a:pt x="539" y="599"/>
                </a:moveTo>
                <a:lnTo>
                  <a:pt x="539" y="599"/>
                </a:lnTo>
                <a:lnTo>
                  <a:pt x="522" y="599"/>
                </a:lnTo>
                <a:lnTo>
                  <a:pt x="507" y="601"/>
                </a:lnTo>
                <a:lnTo>
                  <a:pt x="491" y="606"/>
                </a:lnTo>
                <a:lnTo>
                  <a:pt x="476" y="611"/>
                </a:lnTo>
                <a:lnTo>
                  <a:pt x="462" y="618"/>
                </a:lnTo>
                <a:lnTo>
                  <a:pt x="448" y="625"/>
                </a:lnTo>
                <a:lnTo>
                  <a:pt x="435" y="635"/>
                </a:lnTo>
                <a:lnTo>
                  <a:pt x="424" y="646"/>
                </a:lnTo>
                <a:lnTo>
                  <a:pt x="414" y="657"/>
                </a:lnTo>
                <a:lnTo>
                  <a:pt x="404" y="670"/>
                </a:lnTo>
                <a:lnTo>
                  <a:pt x="396" y="683"/>
                </a:lnTo>
                <a:lnTo>
                  <a:pt x="389" y="698"/>
                </a:lnTo>
                <a:lnTo>
                  <a:pt x="383" y="712"/>
                </a:lnTo>
                <a:lnTo>
                  <a:pt x="379" y="727"/>
                </a:lnTo>
                <a:lnTo>
                  <a:pt x="378" y="744"/>
                </a:lnTo>
                <a:lnTo>
                  <a:pt x="376" y="761"/>
                </a:lnTo>
                <a:lnTo>
                  <a:pt x="376" y="761"/>
                </a:lnTo>
                <a:lnTo>
                  <a:pt x="378" y="778"/>
                </a:lnTo>
                <a:lnTo>
                  <a:pt x="379" y="793"/>
                </a:lnTo>
                <a:lnTo>
                  <a:pt x="383" y="809"/>
                </a:lnTo>
                <a:lnTo>
                  <a:pt x="389" y="824"/>
                </a:lnTo>
                <a:lnTo>
                  <a:pt x="396" y="838"/>
                </a:lnTo>
                <a:lnTo>
                  <a:pt x="404" y="852"/>
                </a:lnTo>
                <a:lnTo>
                  <a:pt x="414" y="865"/>
                </a:lnTo>
                <a:lnTo>
                  <a:pt x="424" y="876"/>
                </a:lnTo>
                <a:lnTo>
                  <a:pt x="435" y="887"/>
                </a:lnTo>
                <a:lnTo>
                  <a:pt x="448" y="895"/>
                </a:lnTo>
                <a:lnTo>
                  <a:pt x="462" y="904"/>
                </a:lnTo>
                <a:lnTo>
                  <a:pt x="476" y="911"/>
                </a:lnTo>
                <a:lnTo>
                  <a:pt x="491" y="916"/>
                </a:lnTo>
                <a:lnTo>
                  <a:pt x="507" y="920"/>
                </a:lnTo>
                <a:lnTo>
                  <a:pt x="522" y="923"/>
                </a:lnTo>
                <a:lnTo>
                  <a:pt x="539" y="923"/>
                </a:lnTo>
                <a:lnTo>
                  <a:pt x="539" y="923"/>
                </a:lnTo>
                <a:lnTo>
                  <a:pt x="556" y="923"/>
                </a:lnTo>
                <a:lnTo>
                  <a:pt x="572" y="920"/>
                </a:lnTo>
                <a:lnTo>
                  <a:pt x="588" y="916"/>
                </a:lnTo>
                <a:lnTo>
                  <a:pt x="603" y="911"/>
                </a:lnTo>
                <a:lnTo>
                  <a:pt x="617" y="904"/>
                </a:lnTo>
                <a:lnTo>
                  <a:pt x="630" y="895"/>
                </a:lnTo>
                <a:lnTo>
                  <a:pt x="642" y="887"/>
                </a:lnTo>
                <a:lnTo>
                  <a:pt x="655" y="876"/>
                </a:lnTo>
                <a:lnTo>
                  <a:pt x="665" y="865"/>
                </a:lnTo>
                <a:lnTo>
                  <a:pt x="674" y="852"/>
                </a:lnTo>
                <a:lnTo>
                  <a:pt x="683" y="838"/>
                </a:lnTo>
                <a:lnTo>
                  <a:pt x="688" y="824"/>
                </a:lnTo>
                <a:lnTo>
                  <a:pt x="694" y="809"/>
                </a:lnTo>
                <a:lnTo>
                  <a:pt x="698" y="793"/>
                </a:lnTo>
                <a:lnTo>
                  <a:pt x="701" y="778"/>
                </a:lnTo>
                <a:lnTo>
                  <a:pt x="702" y="761"/>
                </a:lnTo>
                <a:lnTo>
                  <a:pt x="702" y="761"/>
                </a:lnTo>
                <a:lnTo>
                  <a:pt x="701" y="744"/>
                </a:lnTo>
                <a:lnTo>
                  <a:pt x="698" y="727"/>
                </a:lnTo>
                <a:lnTo>
                  <a:pt x="694" y="712"/>
                </a:lnTo>
                <a:lnTo>
                  <a:pt x="688" y="698"/>
                </a:lnTo>
                <a:lnTo>
                  <a:pt x="683" y="683"/>
                </a:lnTo>
                <a:lnTo>
                  <a:pt x="674" y="670"/>
                </a:lnTo>
                <a:lnTo>
                  <a:pt x="665" y="657"/>
                </a:lnTo>
                <a:lnTo>
                  <a:pt x="655" y="646"/>
                </a:lnTo>
                <a:lnTo>
                  <a:pt x="642" y="635"/>
                </a:lnTo>
                <a:lnTo>
                  <a:pt x="630" y="625"/>
                </a:lnTo>
                <a:lnTo>
                  <a:pt x="617" y="618"/>
                </a:lnTo>
                <a:lnTo>
                  <a:pt x="603" y="611"/>
                </a:lnTo>
                <a:lnTo>
                  <a:pt x="588" y="606"/>
                </a:lnTo>
                <a:lnTo>
                  <a:pt x="572" y="601"/>
                </a:lnTo>
                <a:lnTo>
                  <a:pt x="556" y="599"/>
                </a:lnTo>
                <a:lnTo>
                  <a:pt x="539" y="599"/>
                </a:lnTo>
                <a:lnTo>
                  <a:pt x="539" y="599"/>
                </a:lnTo>
                <a:close/>
                <a:moveTo>
                  <a:pt x="1412" y="600"/>
                </a:moveTo>
                <a:lnTo>
                  <a:pt x="1412" y="600"/>
                </a:lnTo>
                <a:lnTo>
                  <a:pt x="1397" y="601"/>
                </a:lnTo>
                <a:lnTo>
                  <a:pt x="1380" y="604"/>
                </a:lnTo>
                <a:lnTo>
                  <a:pt x="1364" y="608"/>
                </a:lnTo>
                <a:lnTo>
                  <a:pt x="1350" y="613"/>
                </a:lnTo>
                <a:lnTo>
                  <a:pt x="1336" y="620"/>
                </a:lnTo>
                <a:lnTo>
                  <a:pt x="1322" y="628"/>
                </a:lnTo>
                <a:lnTo>
                  <a:pt x="1310" y="638"/>
                </a:lnTo>
                <a:lnTo>
                  <a:pt x="1299" y="648"/>
                </a:lnTo>
                <a:lnTo>
                  <a:pt x="1289" y="659"/>
                </a:lnTo>
                <a:lnTo>
                  <a:pt x="1279" y="671"/>
                </a:lnTo>
                <a:lnTo>
                  <a:pt x="1272" y="684"/>
                </a:lnTo>
                <a:lnTo>
                  <a:pt x="1265" y="698"/>
                </a:lnTo>
                <a:lnTo>
                  <a:pt x="1259" y="713"/>
                </a:lnTo>
                <a:lnTo>
                  <a:pt x="1255" y="729"/>
                </a:lnTo>
                <a:lnTo>
                  <a:pt x="1252" y="744"/>
                </a:lnTo>
                <a:lnTo>
                  <a:pt x="1252" y="761"/>
                </a:lnTo>
                <a:lnTo>
                  <a:pt x="1252" y="761"/>
                </a:lnTo>
                <a:lnTo>
                  <a:pt x="1252" y="778"/>
                </a:lnTo>
                <a:lnTo>
                  <a:pt x="1255" y="793"/>
                </a:lnTo>
                <a:lnTo>
                  <a:pt x="1259" y="809"/>
                </a:lnTo>
                <a:lnTo>
                  <a:pt x="1265" y="824"/>
                </a:lnTo>
                <a:lnTo>
                  <a:pt x="1272" y="838"/>
                </a:lnTo>
                <a:lnTo>
                  <a:pt x="1279" y="851"/>
                </a:lnTo>
                <a:lnTo>
                  <a:pt x="1289" y="863"/>
                </a:lnTo>
                <a:lnTo>
                  <a:pt x="1299" y="874"/>
                </a:lnTo>
                <a:lnTo>
                  <a:pt x="1310" y="886"/>
                </a:lnTo>
                <a:lnTo>
                  <a:pt x="1322" y="894"/>
                </a:lnTo>
                <a:lnTo>
                  <a:pt x="1336" y="902"/>
                </a:lnTo>
                <a:lnTo>
                  <a:pt x="1350" y="909"/>
                </a:lnTo>
                <a:lnTo>
                  <a:pt x="1364" y="915"/>
                </a:lnTo>
                <a:lnTo>
                  <a:pt x="1380" y="919"/>
                </a:lnTo>
                <a:lnTo>
                  <a:pt x="1397" y="920"/>
                </a:lnTo>
                <a:lnTo>
                  <a:pt x="1412" y="922"/>
                </a:lnTo>
                <a:lnTo>
                  <a:pt x="1412" y="922"/>
                </a:lnTo>
                <a:lnTo>
                  <a:pt x="1429" y="920"/>
                </a:lnTo>
                <a:lnTo>
                  <a:pt x="1445" y="919"/>
                </a:lnTo>
                <a:lnTo>
                  <a:pt x="1461" y="915"/>
                </a:lnTo>
                <a:lnTo>
                  <a:pt x="1475" y="909"/>
                </a:lnTo>
                <a:lnTo>
                  <a:pt x="1489" y="902"/>
                </a:lnTo>
                <a:lnTo>
                  <a:pt x="1503" y="894"/>
                </a:lnTo>
                <a:lnTo>
                  <a:pt x="1514" y="886"/>
                </a:lnTo>
                <a:lnTo>
                  <a:pt x="1527" y="874"/>
                </a:lnTo>
                <a:lnTo>
                  <a:pt x="1536" y="863"/>
                </a:lnTo>
                <a:lnTo>
                  <a:pt x="1546" y="851"/>
                </a:lnTo>
                <a:lnTo>
                  <a:pt x="1553" y="838"/>
                </a:lnTo>
                <a:lnTo>
                  <a:pt x="1560" y="824"/>
                </a:lnTo>
                <a:lnTo>
                  <a:pt x="1566" y="809"/>
                </a:lnTo>
                <a:lnTo>
                  <a:pt x="1570" y="793"/>
                </a:lnTo>
                <a:lnTo>
                  <a:pt x="1573" y="778"/>
                </a:lnTo>
                <a:lnTo>
                  <a:pt x="1573" y="761"/>
                </a:lnTo>
                <a:lnTo>
                  <a:pt x="1573" y="761"/>
                </a:lnTo>
                <a:lnTo>
                  <a:pt x="1573" y="744"/>
                </a:lnTo>
                <a:lnTo>
                  <a:pt x="1570" y="729"/>
                </a:lnTo>
                <a:lnTo>
                  <a:pt x="1566" y="713"/>
                </a:lnTo>
                <a:lnTo>
                  <a:pt x="1560" y="698"/>
                </a:lnTo>
                <a:lnTo>
                  <a:pt x="1553" y="684"/>
                </a:lnTo>
                <a:lnTo>
                  <a:pt x="1546" y="671"/>
                </a:lnTo>
                <a:lnTo>
                  <a:pt x="1536" y="659"/>
                </a:lnTo>
                <a:lnTo>
                  <a:pt x="1527" y="648"/>
                </a:lnTo>
                <a:lnTo>
                  <a:pt x="1514" y="638"/>
                </a:lnTo>
                <a:lnTo>
                  <a:pt x="1503" y="628"/>
                </a:lnTo>
                <a:lnTo>
                  <a:pt x="1489" y="620"/>
                </a:lnTo>
                <a:lnTo>
                  <a:pt x="1475" y="613"/>
                </a:lnTo>
                <a:lnTo>
                  <a:pt x="1461" y="608"/>
                </a:lnTo>
                <a:lnTo>
                  <a:pt x="1445" y="604"/>
                </a:lnTo>
                <a:lnTo>
                  <a:pt x="1429" y="601"/>
                </a:lnTo>
                <a:lnTo>
                  <a:pt x="1412" y="600"/>
                </a:lnTo>
                <a:lnTo>
                  <a:pt x="1412" y="600"/>
                </a:lnTo>
                <a:close/>
                <a:moveTo>
                  <a:pt x="1633" y="326"/>
                </a:moveTo>
                <a:lnTo>
                  <a:pt x="1465" y="326"/>
                </a:lnTo>
                <a:lnTo>
                  <a:pt x="1357" y="42"/>
                </a:lnTo>
                <a:lnTo>
                  <a:pt x="1357" y="42"/>
                </a:lnTo>
                <a:lnTo>
                  <a:pt x="1343" y="28"/>
                </a:lnTo>
                <a:lnTo>
                  <a:pt x="1332" y="18"/>
                </a:lnTo>
                <a:lnTo>
                  <a:pt x="1321" y="11"/>
                </a:lnTo>
                <a:lnTo>
                  <a:pt x="1311" y="5"/>
                </a:lnTo>
                <a:lnTo>
                  <a:pt x="1304" y="3"/>
                </a:lnTo>
                <a:lnTo>
                  <a:pt x="1299" y="1"/>
                </a:lnTo>
                <a:lnTo>
                  <a:pt x="1294" y="0"/>
                </a:lnTo>
                <a:lnTo>
                  <a:pt x="813" y="0"/>
                </a:lnTo>
                <a:lnTo>
                  <a:pt x="813" y="0"/>
                </a:lnTo>
                <a:lnTo>
                  <a:pt x="799" y="0"/>
                </a:lnTo>
                <a:lnTo>
                  <a:pt x="785" y="3"/>
                </a:lnTo>
                <a:lnTo>
                  <a:pt x="772" y="5"/>
                </a:lnTo>
                <a:lnTo>
                  <a:pt x="760" y="8"/>
                </a:lnTo>
                <a:lnTo>
                  <a:pt x="749" y="12"/>
                </a:lnTo>
                <a:lnTo>
                  <a:pt x="739" y="17"/>
                </a:lnTo>
                <a:lnTo>
                  <a:pt x="721" y="26"/>
                </a:lnTo>
                <a:lnTo>
                  <a:pt x="708" y="38"/>
                </a:lnTo>
                <a:lnTo>
                  <a:pt x="698" y="46"/>
                </a:lnTo>
                <a:lnTo>
                  <a:pt x="690" y="54"/>
                </a:lnTo>
                <a:lnTo>
                  <a:pt x="438" y="329"/>
                </a:lnTo>
                <a:lnTo>
                  <a:pt x="221" y="326"/>
                </a:lnTo>
                <a:lnTo>
                  <a:pt x="221" y="326"/>
                </a:lnTo>
                <a:lnTo>
                  <a:pt x="200" y="326"/>
                </a:lnTo>
                <a:lnTo>
                  <a:pt x="179" y="327"/>
                </a:lnTo>
                <a:lnTo>
                  <a:pt x="161" y="330"/>
                </a:lnTo>
                <a:lnTo>
                  <a:pt x="144" y="334"/>
                </a:lnTo>
                <a:lnTo>
                  <a:pt x="129" y="340"/>
                </a:lnTo>
                <a:lnTo>
                  <a:pt x="115" y="345"/>
                </a:lnTo>
                <a:lnTo>
                  <a:pt x="101" y="351"/>
                </a:lnTo>
                <a:lnTo>
                  <a:pt x="88" y="359"/>
                </a:lnTo>
                <a:lnTo>
                  <a:pt x="77" y="366"/>
                </a:lnTo>
                <a:lnTo>
                  <a:pt x="67" y="375"/>
                </a:lnTo>
                <a:lnTo>
                  <a:pt x="57" y="385"/>
                </a:lnTo>
                <a:lnTo>
                  <a:pt x="49" y="393"/>
                </a:lnTo>
                <a:lnTo>
                  <a:pt x="35" y="413"/>
                </a:lnTo>
                <a:lnTo>
                  <a:pt x="24" y="434"/>
                </a:lnTo>
                <a:lnTo>
                  <a:pt x="15" y="453"/>
                </a:lnTo>
                <a:lnTo>
                  <a:pt x="8" y="473"/>
                </a:lnTo>
                <a:lnTo>
                  <a:pt x="4" y="491"/>
                </a:lnTo>
                <a:lnTo>
                  <a:pt x="3" y="508"/>
                </a:lnTo>
                <a:lnTo>
                  <a:pt x="0" y="531"/>
                </a:lnTo>
                <a:lnTo>
                  <a:pt x="0" y="541"/>
                </a:lnTo>
                <a:lnTo>
                  <a:pt x="0" y="541"/>
                </a:lnTo>
                <a:lnTo>
                  <a:pt x="1" y="561"/>
                </a:lnTo>
                <a:lnTo>
                  <a:pt x="3" y="580"/>
                </a:lnTo>
                <a:lnTo>
                  <a:pt x="6" y="597"/>
                </a:lnTo>
                <a:lnTo>
                  <a:pt x="10" y="614"/>
                </a:lnTo>
                <a:lnTo>
                  <a:pt x="14" y="629"/>
                </a:lnTo>
                <a:lnTo>
                  <a:pt x="20" y="643"/>
                </a:lnTo>
                <a:lnTo>
                  <a:pt x="27" y="656"/>
                </a:lnTo>
                <a:lnTo>
                  <a:pt x="34" y="669"/>
                </a:lnTo>
                <a:lnTo>
                  <a:pt x="42" y="680"/>
                </a:lnTo>
                <a:lnTo>
                  <a:pt x="50" y="690"/>
                </a:lnTo>
                <a:lnTo>
                  <a:pt x="59" y="698"/>
                </a:lnTo>
                <a:lnTo>
                  <a:pt x="67" y="706"/>
                </a:lnTo>
                <a:lnTo>
                  <a:pt x="87" y="720"/>
                </a:lnTo>
                <a:lnTo>
                  <a:pt x="106" y="733"/>
                </a:lnTo>
                <a:lnTo>
                  <a:pt x="127" y="741"/>
                </a:lnTo>
                <a:lnTo>
                  <a:pt x="146" y="747"/>
                </a:lnTo>
                <a:lnTo>
                  <a:pt x="164" y="753"/>
                </a:lnTo>
                <a:lnTo>
                  <a:pt x="181" y="755"/>
                </a:lnTo>
                <a:lnTo>
                  <a:pt x="204" y="757"/>
                </a:lnTo>
                <a:lnTo>
                  <a:pt x="214" y="758"/>
                </a:lnTo>
                <a:lnTo>
                  <a:pt x="318" y="760"/>
                </a:lnTo>
                <a:lnTo>
                  <a:pt x="318" y="760"/>
                </a:lnTo>
                <a:lnTo>
                  <a:pt x="318" y="740"/>
                </a:lnTo>
                <a:lnTo>
                  <a:pt x="319" y="720"/>
                </a:lnTo>
                <a:lnTo>
                  <a:pt x="323" y="704"/>
                </a:lnTo>
                <a:lnTo>
                  <a:pt x="327" y="687"/>
                </a:lnTo>
                <a:lnTo>
                  <a:pt x="332" y="673"/>
                </a:lnTo>
                <a:lnTo>
                  <a:pt x="337" y="659"/>
                </a:lnTo>
                <a:lnTo>
                  <a:pt x="344" y="645"/>
                </a:lnTo>
                <a:lnTo>
                  <a:pt x="351" y="634"/>
                </a:lnTo>
                <a:lnTo>
                  <a:pt x="360" y="622"/>
                </a:lnTo>
                <a:lnTo>
                  <a:pt x="368" y="613"/>
                </a:lnTo>
                <a:lnTo>
                  <a:pt x="378" y="603"/>
                </a:lnTo>
                <a:lnTo>
                  <a:pt x="388" y="594"/>
                </a:lnTo>
                <a:lnTo>
                  <a:pt x="407" y="580"/>
                </a:lnTo>
                <a:lnTo>
                  <a:pt x="428" y="569"/>
                </a:lnTo>
                <a:lnTo>
                  <a:pt x="449" y="561"/>
                </a:lnTo>
                <a:lnTo>
                  <a:pt x="469" y="555"/>
                </a:lnTo>
                <a:lnTo>
                  <a:pt x="488" y="550"/>
                </a:lnTo>
                <a:lnTo>
                  <a:pt x="505" y="547"/>
                </a:lnTo>
                <a:lnTo>
                  <a:pt x="529" y="544"/>
                </a:lnTo>
                <a:lnTo>
                  <a:pt x="539" y="544"/>
                </a:lnTo>
                <a:lnTo>
                  <a:pt x="539" y="544"/>
                </a:lnTo>
                <a:lnTo>
                  <a:pt x="560" y="545"/>
                </a:lnTo>
                <a:lnTo>
                  <a:pt x="578" y="547"/>
                </a:lnTo>
                <a:lnTo>
                  <a:pt x="595" y="550"/>
                </a:lnTo>
                <a:lnTo>
                  <a:pt x="612" y="554"/>
                </a:lnTo>
                <a:lnTo>
                  <a:pt x="627" y="558"/>
                </a:lnTo>
                <a:lnTo>
                  <a:pt x="641" y="564"/>
                </a:lnTo>
                <a:lnTo>
                  <a:pt x="653" y="571"/>
                </a:lnTo>
                <a:lnTo>
                  <a:pt x="666" y="578"/>
                </a:lnTo>
                <a:lnTo>
                  <a:pt x="677" y="586"/>
                </a:lnTo>
                <a:lnTo>
                  <a:pt x="687" y="594"/>
                </a:lnTo>
                <a:lnTo>
                  <a:pt x="697" y="603"/>
                </a:lnTo>
                <a:lnTo>
                  <a:pt x="705" y="613"/>
                </a:lnTo>
                <a:lnTo>
                  <a:pt x="719" y="632"/>
                </a:lnTo>
                <a:lnTo>
                  <a:pt x="730" y="652"/>
                </a:lnTo>
                <a:lnTo>
                  <a:pt x="740" y="671"/>
                </a:lnTo>
                <a:lnTo>
                  <a:pt x="747" y="691"/>
                </a:lnTo>
                <a:lnTo>
                  <a:pt x="751" y="709"/>
                </a:lnTo>
                <a:lnTo>
                  <a:pt x="754" y="726"/>
                </a:lnTo>
                <a:lnTo>
                  <a:pt x="758" y="750"/>
                </a:lnTo>
                <a:lnTo>
                  <a:pt x="758" y="760"/>
                </a:lnTo>
                <a:lnTo>
                  <a:pt x="1194" y="761"/>
                </a:lnTo>
                <a:lnTo>
                  <a:pt x="1194" y="761"/>
                </a:lnTo>
                <a:lnTo>
                  <a:pt x="1194" y="741"/>
                </a:lnTo>
                <a:lnTo>
                  <a:pt x="1195" y="723"/>
                </a:lnTo>
                <a:lnTo>
                  <a:pt x="1198" y="705"/>
                </a:lnTo>
                <a:lnTo>
                  <a:pt x="1202" y="690"/>
                </a:lnTo>
                <a:lnTo>
                  <a:pt x="1208" y="674"/>
                </a:lnTo>
                <a:lnTo>
                  <a:pt x="1213" y="660"/>
                </a:lnTo>
                <a:lnTo>
                  <a:pt x="1219" y="648"/>
                </a:lnTo>
                <a:lnTo>
                  <a:pt x="1226" y="635"/>
                </a:lnTo>
                <a:lnTo>
                  <a:pt x="1234" y="624"/>
                </a:lnTo>
                <a:lnTo>
                  <a:pt x="1243" y="614"/>
                </a:lnTo>
                <a:lnTo>
                  <a:pt x="1251" y="604"/>
                </a:lnTo>
                <a:lnTo>
                  <a:pt x="1261" y="596"/>
                </a:lnTo>
                <a:lnTo>
                  <a:pt x="1280" y="582"/>
                </a:lnTo>
                <a:lnTo>
                  <a:pt x="1300" y="569"/>
                </a:lnTo>
                <a:lnTo>
                  <a:pt x="1320" y="561"/>
                </a:lnTo>
                <a:lnTo>
                  <a:pt x="1339" y="552"/>
                </a:lnTo>
                <a:lnTo>
                  <a:pt x="1357" y="548"/>
                </a:lnTo>
                <a:lnTo>
                  <a:pt x="1374" y="544"/>
                </a:lnTo>
                <a:lnTo>
                  <a:pt x="1398" y="541"/>
                </a:lnTo>
                <a:lnTo>
                  <a:pt x="1406" y="540"/>
                </a:lnTo>
                <a:lnTo>
                  <a:pt x="1406" y="540"/>
                </a:lnTo>
                <a:lnTo>
                  <a:pt x="1427" y="541"/>
                </a:lnTo>
                <a:lnTo>
                  <a:pt x="1447" y="543"/>
                </a:lnTo>
                <a:lnTo>
                  <a:pt x="1465" y="545"/>
                </a:lnTo>
                <a:lnTo>
                  <a:pt x="1482" y="550"/>
                </a:lnTo>
                <a:lnTo>
                  <a:pt x="1497" y="555"/>
                </a:lnTo>
                <a:lnTo>
                  <a:pt x="1511" y="561"/>
                </a:lnTo>
                <a:lnTo>
                  <a:pt x="1525" y="568"/>
                </a:lnTo>
                <a:lnTo>
                  <a:pt x="1538" y="575"/>
                </a:lnTo>
                <a:lnTo>
                  <a:pt x="1549" y="583"/>
                </a:lnTo>
                <a:lnTo>
                  <a:pt x="1559" y="592"/>
                </a:lnTo>
                <a:lnTo>
                  <a:pt x="1569" y="600"/>
                </a:lnTo>
                <a:lnTo>
                  <a:pt x="1577" y="610"/>
                </a:lnTo>
                <a:lnTo>
                  <a:pt x="1592" y="629"/>
                </a:lnTo>
                <a:lnTo>
                  <a:pt x="1605" y="650"/>
                </a:lnTo>
                <a:lnTo>
                  <a:pt x="1613" y="671"/>
                </a:lnTo>
                <a:lnTo>
                  <a:pt x="1620" y="691"/>
                </a:lnTo>
                <a:lnTo>
                  <a:pt x="1626" y="709"/>
                </a:lnTo>
                <a:lnTo>
                  <a:pt x="1630" y="726"/>
                </a:lnTo>
                <a:lnTo>
                  <a:pt x="1633" y="751"/>
                </a:lnTo>
                <a:lnTo>
                  <a:pt x="1633" y="761"/>
                </a:lnTo>
                <a:lnTo>
                  <a:pt x="1633" y="761"/>
                </a:lnTo>
                <a:lnTo>
                  <a:pt x="1640" y="761"/>
                </a:lnTo>
                <a:lnTo>
                  <a:pt x="1657" y="761"/>
                </a:lnTo>
                <a:lnTo>
                  <a:pt x="1681" y="758"/>
                </a:lnTo>
                <a:lnTo>
                  <a:pt x="1695" y="754"/>
                </a:lnTo>
                <a:lnTo>
                  <a:pt x="1709" y="750"/>
                </a:lnTo>
                <a:lnTo>
                  <a:pt x="1723" y="744"/>
                </a:lnTo>
                <a:lnTo>
                  <a:pt x="1735" y="737"/>
                </a:lnTo>
                <a:lnTo>
                  <a:pt x="1748" y="729"/>
                </a:lnTo>
                <a:lnTo>
                  <a:pt x="1759" y="718"/>
                </a:lnTo>
                <a:lnTo>
                  <a:pt x="1769" y="704"/>
                </a:lnTo>
                <a:lnTo>
                  <a:pt x="1776" y="688"/>
                </a:lnTo>
                <a:lnTo>
                  <a:pt x="1779" y="678"/>
                </a:lnTo>
                <a:lnTo>
                  <a:pt x="1781" y="669"/>
                </a:lnTo>
                <a:lnTo>
                  <a:pt x="1783" y="659"/>
                </a:lnTo>
                <a:lnTo>
                  <a:pt x="1783" y="648"/>
                </a:lnTo>
                <a:lnTo>
                  <a:pt x="1791" y="497"/>
                </a:lnTo>
                <a:lnTo>
                  <a:pt x="1791" y="497"/>
                </a:lnTo>
                <a:lnTo>
                  <a:pt x="1791" y="488"/>
                </a:lnTo>
                <a:lnTo>
                  <a:pt x="1790" y="470"/>
                </a:lnTo>
                <a:lnTo>
                  <a:pt x="1787" y="457"/>
                </a:lnTo>
                <a:lnTo>
                  <a:pt x="1784" y="442"/>
                </a:lnTo>
                <a:lnTo>
                  <a:pt x="1780" y="427"/>
                </a:lnTo>
                <a:lnTo>
                  <a:pt x="1773" y="411"/>
                </a:lnTo>
                <a:lnTo>
                  <a:pt x="1766" y="396"/>
                </a:lnTo>
                <a:lnTo>
                  <a:pt x="1755" y="380"/>
                </a:lnTo>
                <a:lnTo>
                  <a:pt x="1742" y="366"/>
                </a:lnTo>
                <a:lnTo>
                  <a:pt x="1727" y="352"/>
                </a:lnTo>
                <a:lnTo>
                  <a:pt x="1718" y="347"/>
                </a:lnTo>
                <a:lnTo>
                  <a:pt x="1709" y="343"/>
                </a:lnTo>
                <a:lnTo>
                  <a:pt x="1697" y="337"/>
                </a:lnTo>
                <a:lnTo>
                  <a:pt x="1688" y="334"/>
                </a:lnTo>
                <a:lnTo>
                  <a:pt x="1675" y="330"/>
                </a:lnTo>
                <a:lnTo>
                  <a:pt x="1662" y="329"/>
                </a:lnTo>
                <a:lnTo>
                  <a:pt x="1648" y="327"/>
                </a:lnTo>
                <a:lnTo>
                  <a:pt x="1633" y="326"/>
                </a:lnTo>
                <a:lnTo>
                  <a:pt x="1633" y="326"/>
                </a:lnTo>
                <a:close/>
              </a:path>
            </a:pathLst>
          </a:custGeom>
          <a:solidFill>
            <a:schemeClr val="bg1"/>
          </a:solidFill>
          <a:ln w="63500">
            <a:solidFill>
              <a:srgbClr val="002060"/>
            </a:solidFill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>
          <a:xfrm>
            <a:off x="228600" y="1022350"/>
            <a:ext cx="8763000" cy="1419167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600" dirty="0" smtClean="0"/>
              <a:t>In embedded systems, </a:t>
            </a:r>
            <a:r>
              <a:rPr lang="en-US" altLang="ja-JP" sz="2600" u="sng" dirty="0" smtClean="0">
                <a:solidFill>
                  <a:srgbClr val="FF0000"/>
                </a:solidFill>
              </a:rPr>
              <a:t>high processing </a:t>
            </a:r>
            <a:r>
              <a:rPr lang="en-US" altLang="ja-JP" sz="2600" u="sng" dirty="0">
                <a:solidFill>
                  <a:srgbClr val="FF0000"/>
                </a:solidFill>
              </a:rPr>
              <a:t>demand</a:t>
            </a:r>
            <a:r>
              <a:rPr lang="en-US" altLang="ja-JP" sz="2600" dirty="0">
                <a:solidFill>
                  <a:srgbClr val="FF0000"/>
                </a:solidFill>
              </a:rPr>
              <a:t> </a:t>
            </a:r>
            <a:r>
              <a:rPr lang="en-US" altLang="ja-JP" sz="2600" dirty="0"/>
              <a:t>and </a:t>
            </a:r>
            <a:r>
              <a:rPr lang="en-US" altLang="ja-JP" sz="2600" u="sng" dirty="0">
                <a:solidFill>
                  <a:srgbClr val="FF0000"/>
                </a:solidFill>
              </a:rPr>
              <a:t>low power </a:t>
            </a:r>
            <a:r>
              <a:rPr lang="en-US" altLang="ja-JP" sz="2600" u="sng" dirty="0" smtClean="0">
                <a:solidFill>
                  <a:srgbClr val="FF0000"/>
                </a:solidFill>
              </a:rPr>
              <a:t>consumption</a:t>
            </a:r>
            <a:r>
              <a:rPr lang="en-US" altLang="ja-JP" sz="2600" dirty="0" smtClean="0">
                <a:solidFill>
                  <a:srgbClr val="FF0000"/>
                </a:solidFill>
              </a:rPr>
              <a:t> </a:t>
            </a:r>
            <a:r>
              <a:rPr lang="en-US" altLang="ja-JP" sz="2600" dirty="0" smtClean="0"/>
              <a:t>are needed.</a:t>
            </a:r>
            <a:endParaRPr lang="en-US" altLang="ja-JP" sz="2600" u="sng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en-US" altLang="ja-JP" sz="2600" u="sng" dirty="0" smtClean="0"/>
              <a:t>Ex</a:t>
            </a:r>
            <a:r>
              <a:rPr lang="en-US" altLang="ja-JP" sz="2600" u="sng" dirty="0" smtClean="0"/>
              <a:t>. </a:t>
            </a:r>
            <a:r>
              <a:rPr lang="en-US" altLang="ja-JP" sz="2600" u="sng" dirty="0"/>
              <a:t>s</a:t>
            </a:r>
            <a:r>
              <a:rPr lang="en-US" altLang="ja-JP" sz="2600" u="sng" dirty="0" smtClean="0"/>
              <a:t>elf-driving system</a:t>
            </a:r>
            <a:endParaRPr kumimoji="1" lang="ja-JP" altLang="en-US" sz="2600" u="sng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2</a:t>
            </a:fld>
            <a:endParaRPr lang="en-US" altLang="ja-JP"/>
          </a:p>
        </p:txBody>
      </p:sp>
      <p:sp>
        <p:nvSpPr>
          <p:cNvPr id="8" name="コンテンツ プレースホルダー 7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en-US" altLang="ja-JP" b="1" dirty="0" smtClean="0"/>
              <a:t>[Introduction]</a:t>
            </a:r>
            <a:endParaRPr kumimoji="1" lang="ja-JP" altLang="en-US" b="1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dirty="0" smtClean="0"/>
              <a:t>Necessity and Importance </a:t>
            </a:r>
            <a:r>
              <a:rPr lang="en-US" altLang="ja-JP" sz="2400" dirty="0"/>
              <a:t>of Embedded Many </a:t>
            </a:r>
            <a:r>
              <a:rPr lang="en-US" altLang="ja-JP" sz="2400" dirty="0" smtClean="0"/>
              <a:t>Cores</a:t>
            </a:r>
            <a:endParaRPr lang="en-US" altLang="ja-JP" sz="2400" dirty="0"/>
          </a:p>
        </p:txBody>
      </p:sp>
      <p:sp>
        <p:nvSpPr>
          <p:cNvPr id="37" name="テキスト ボックス 36"/>
          <p:cNvSpPr txBox="1">
            <a:spLocks/>
          </p:cNvSpPr>
          <p:nvPr/>
        </p:nvSpPr>
        <p:spPr>
          <a:xfrm>
            <a:off x="462977" y="3480949"/>
            <a:ext cx="1341045" cy="590395"/>
          </a:xfrm>
          <a:prstGeom prst="rect">
            <a:avLst/>
          </a:prstGeom>
          <a:solidFill>
            <a:srgbClr val="00B05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Application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39" name="テキスト ボックス 38"/>
          <p:cNvSpPr txBox="1">
            <a:spLocks/>
          </p:cNvSpPr>
          <p:nvPr/>
        </p:nvSpPr>
        <p:spPr>
          <a:xfrm>
            <a:off x="462977" y="4137007"/>
            <a:ext cx="1341045" cy="607402"/>
          </a:xfrm>
          <a:prstGeom prst="rect">
            <a:avLst/>
          </a:prstGeom>
          <a:solidFill>
            <a:srgbClr val="0070C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Runtime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5" name="テキスト ボックス 44"/>
          <p:cNvSpPr txBox="1">
            <a:spLocks/>
          </p:cNvSpPr>
          <p:nvPr/>
        </p:nvSpPr>
        <p:spPr>
          <a:xfrm>
            <a:off x="462977" y="4823065"/>
            <a:ext cx="1341045" cy="612000"/>
          </a:xfrm>
          <a:prstGeom prst="rect">
            <a:avLst/>
          </a:prstGeom>
          <a:solidFill>
            <a:srgbClr val="FFC0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OS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6" name="テキスト ボックス 45"/>
          <p:cNvSpPr txBox="1">
            <a:spLocks/>
          </p:cNvSpPr>
          <p:nvPr/>
        </p:nvSpPr>
        <p:spPr>
          <a:xfrm>
            <a:off x="462977" y="5535685"/>
            <a:ext cx="1341045" cy="930046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Hardware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8" name="フローチャート: 代替処理 47"/>
          <p:cNvSpPr/>
          <p:nvPr/>
        </p:nvSpPr>
        <p:spPr>
          <a:xfrm>
            <a:off x="2069116" y="4142697"/>
            <a:ext cx="1042371" cy="612000"/>
          </a:xfrm>
          <a:prstGeom prst="flowChartAlternateProcess">
            <a:avLst/>
          </a:prstGeom>
          <a:solidFill>
            <a:srgbClr val="0070C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ROS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9" name="フローチャート: 代替処理 48"/>
          <p:cNvSpPr/>
          <p:nvPr/>
        </p:nvSpPr>
        <p:spPr>
          <a:xfrm>
            <a:off x="2075273" y="3461061"/>
            <a:ext cx="1521985" cy="612000"/>
          </a:xfrm>
          <a:prstGeom prst="flowChartAlternateProcess">
            <a:avLst/>
          </a:prstGeom>
          <a:solidFill>
            <a:srgbClr val="00B05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Recognition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54" name="フローチャート: 代替処理 53"/>
          <p:cNvSpPr/>
          <p:nvPr/>
        </p:nvSpPr>
        <p:spPr>
          <a:xfrm>
            <a:off x="2075273" y="5535686"/>
            <a:ext cx="971195" cy="930046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kern="0" dirty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M</a:t>
            </a: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any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cores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5" name="フローチャート: 代替処理 54"/>
          <p:cNvSpPr/>
          <p:nvPr/>
        </p:nvSpPr>
        <p:spPr>
          <a:xfrm>
            <a:off x="4835211" y="4825752"/>
            <a:ext cx="2002310" cy="612000"/>
          </a:xfrm>
          <a:prstGeom prst="flowChartAlternateProcess">
            <a:avLst/>
          </a:prstGeom>
          <a:solidFill>
            <a:srgbClr val="FFC00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RTOS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26" name="フローチャート: 代替処理 25"/>
          <p:cNvSpPr/>
          <p:nvPr/>
        </p:nvSpPr>
        <p:spPr>
          <a:xfrm>
            <a:off x="3659838" y="3472378"/>
            <a:ext cx="1537415" cy="612000"/>
          </a:xfrm>
          <a:prstGeom prst="flowChartAlternateProcess">
            <a:avLst/>
          </a:prstGeom>
          <a:solidFill>
            <a:srgbClr val="00B05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kern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Decision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27" name="フローチャート: 代替処理 26"/>
          <p:cNvSpPr/>
          <p:nvPr/>
        </p:nvSpPr>
        <p:spPr>
          <a:xfrm>
            <a:off x="5300105" y="3472378"/>
            <a:ext cx="1537415" cy="612000"/>
          </a:xfrm>
          <a:prstGeom prst="flowChartAlternateProcess">
            <a:avLst/>
          </a:prstGeom>
          <a:solidFill>
            <a:srgbClr val="00B05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kern="0" dirty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Actuate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0" name="フローチャート: 代替処理 29"/>
          <p:cNvSpPr/>
          <p:nvPr/>
        </p:nvSpPr>
        <p:spPr>
          <a:xfrm>
            <a:off x="3130151" y="5535685"/>
            <a:ext cx="980368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GPU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32" name="フローチャート: 代替処理 31"/>
          <p:cNvSpPr/>
          <p:nvPr/>
        </p:nvSpPr>
        <p:spPr>
          <a:xfrm>
            <a:off x="3138637" y="6029652"/>
            <a:ext cx="971970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FPGAs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3" name="フローチャート: 代替処理 32"/>
          <p:cNvSpPr/>
          <p:nvPr/>
        </p:nvSpPr>
        <p:spPr>
          <a:xfrm>
            <a:off x="4172003" y="6037963"/>
            <a:ext cx="1025458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kern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Radar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6" name="フローチャート: 代替処理 35"/>
          <p:cNvSpPr/>
          <p:nvPr/>
        </p:nvSpPr>
        <p:spPr>
          <a:xfrm>
            <a:off x="4170969" y="5535685"/>
            <a:ext cx="1026403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36000" rIns="36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Camera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8" name="フローチャート: 代替処理 37"/>
          <p:cNvSpPr/>
          <p:nvPr/>
        </p:nvSpPr>
        <p:spPr>
          <a:xfrm>
            <a:off x="5257822" y="6027744"/>
            <a:ext cx="932408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GNSS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41" name="フローチャート: 代替処理 40"/>
          <p:cNvSpPr/>
          <p:nvPr/>
        </p:nvSpPr>
        <p:spPr>
          <a:xfrm>
            <a:off x="4307339" y="4147932"/>
            <a:ext cx="1242064" cy="612000"/>
          </a:xfrm>
          <a:prstGeom prst="flowChartAlternateProcess">
            <a:avLst/>
          </a:prstGeom>
          <a:solidFill>
            <a:srgbClr val="0070C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OpenCV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4" name="フローチャート: 代替処理 43"/>
          <p:cNvSpPr/>
          <p:nvPr/>
        </p:nvSpPr>
        <p:spPr>
          <a:xfrm>
            <a:off x="3219897" y="4149098"/>
            <a:ext cx="979032" cy="612000"/>
          </a:xfrm>
          <a:prstGeom prst="flowChartAlternateProcess">
            <a:avLst/>
          </a:prstGeom>
          <a:solidFill>
            <a:srgbClr val="0070C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CUDA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7" name="フローチャート: 代替処理 46"/>
          <p:cNvSpPr/>
          <p:nvPr/>
        </p:nvSpPr>
        <p:spPr>
          <a:xfrm>
            <a:off x="5657812" y="4134708"/>
            <a:ext cx="1179708" cy="612000"/>
          </a:xfrm>
          <a:prstGeom prst="flowChartAlternateProcess">
            <a:avLst/>
          </a:prstGeom>
          <a:solidFill>
            <a:srgbClr val="0070C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PCL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0" name="フローチャート: 代替処理 49"/>
          <p:cNvSpPr/>
          <p:nvPr/>
        </p:nvSpPr>
        <p:spPr>
          <a:xfrm>
            <a:off x="2075273" y="4823065"/>
            <a:ext cx="2683737" cy="612000"/>
          </a:xfrm>
          <a:prstGeom prst="flowChartAlternateProcess">
            <a:avLst/>
          </a:prstGeom>
          <a:solidFill>
            <a:srgbClr val="FFC00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Real-time Linux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1" name="フローチャート: 代替処理 50"/>
          <p:cNvSpPr/>
          <p:nvPr/>
        </p:nvSpPr>
        <p:spPr>
          <a:xfrm>
            <a:off x="7637670" y="5535685"/>
            <a:ext cx="972929" cy="922555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ECUs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52" name="フローチャート: 代替処理 51"/>
          <p:cNvSpPr/>
          <p:nvPr/>
        </p:nvSpPr>
        <p:spPr>
          <a:xfrm>
            <a:off x="7127330" y="3454045"/>
            <a:ext cx="1483270" cy="612000"/>
          </a:xfrm>
          <a:prstGeom prst="flowChartAlternateProcess">
            <a:avLst/>
          </a:prstGeom>
          <a:solidFill>
            <a:srgbClr val="00B05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Control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60" name="フローチャート: 代替処理 59"/>
          <p:cNvSpPr/>
          <p:nvPr/>
        </p:nvSpPr>
        <p:spPr>
          <a:xfrm>
            <a:off x="5259242" y="5535685"/>
            <a:ext cx="930988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LiDAR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62" name="フローチャート: 代替処理 61"/>
          <p:cNvSpPr/>
          <p:nvPr/>
        </p:nvSpPr>
        <p:spPr>
          <a:xfrm>
            <a:off x="7127330" y="4124258"/>
            <a:ext cx="1483270" cy="1310807"/>
          </a:xfrm>
          <a:prstGeom prst="flowChartAlternateProcess">
            <a:avLst/>
          </a:prstGeom>
          <a:solidFill>
            <a:schemeClr val="accent2">
              <a:alpha val="9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36000" rIns="36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AUTOSAR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3" name="正方形/長方形 62"/>
          <p:cNvSpPr/>
          <p:nvPr/>
        </p:nvSpPr>
        <p:spPr bwMode="auto">
          <a:xfrm>
            <a:off x="1993594" y="3275213"/>
            <a:ext cx="4973018" cy="3270530"/>
          </a:xfrm>
          <a:prstGeom prst="rect">
            <a:avLst/>
          </a:prstGeom>
          <a:noFill/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endParaRPr kumimoji="1" lang="ja-JP" altLang="en-US" b="1" dirty="0">
              <a:latin typeface="+mn-lt"/>
              <a:cs typeface="メイリオ" pitchFamily="50" charset="-128"/>
            </a:endParaRPr>
          </a:p>
        </p:txBody>
      </p:sp>
      <p:sp>
        <p:nvSpPr>
          <p:cNvPr id="64" name="テキスト ボックス 63"/>
          <p:cNvSpPr txBox="1"/>
          <p:nvPr/>
        </p:nvSpPr>
        <p:spPr>
          <a:xfrm>
            <a:off x="2111300" y="3044415"/>
            <a:ext cx="2087629" cy="341083"/>
          </a:xfrm>
          <a:prstGeom prst="rect">
            <a:avLst/>
          </a:prstGeom>
          <a:solidFill>
            <a:schemeClr val="tx1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900" b="1" kern="0" dirty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self-driving </a:t>
            </a:r>
            <a:r>
              <a:rPr kumimoji="0" lang="en-US" altLang="ja-JP" sz="1900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system</a:t>
            </a:r>
            <a:endParaRPr kumimoji="0" lang="ja-JP" altLang="en-US" sz="19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6" name="フローチャート: 代替処理 55"/>
          <p:cNvSpPr/>
          <p:nvPr/>
        </p:nvSpPr>
        <p:spPr>
          <a:xfrm>
            <a:off x="6245705" y="5535685"/>
            <a:ext cx="1318489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CAN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57" name="フローチャート: 代替処理 56"/>
          <p:cNvSpPr/>
          <p:nvPr/>
        </p:nvSpPr>
        <p:spPr>
          <a:xfrm>
            <a:off x="6245705" y="6026240"/>
            <a:ext cx="1317781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Ether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69181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1447" y="4380653"/>
            <a:ext cx="3326180" cy="3265887"/>
          </a:xfrm>
          <a:prstGeom prst="rect">
            <a:avLst/>
          </a:prstGeom>
          <a:scene3d>
            <a:camera prst="isometricOffAxis1Top"/>
            <a:lightRig rig="threePt" dir="t"/>
          </a:scene3d>
        </p:spPr>
      </p:pic>
      <p:grpSp>
        <p:nvGrpSpPr>
          <p:cNvPr id="705" name="グループ化 704"/>
          <p:cNvGrpSpPr/>
          <p:nvPr/>
        </p:nvGrpSpPr>
        <p:grpSpPr>
          <a:xfrm>
            <a:off x="207333" y="1043940"/>
            <a:ext cx="3398332" cy="3223260"/>
            <a:chOff x="613299" y="3434287"/>
            <a:chExt cx="3398332" cy="3223260"/>
          </a:xfrm>
          <a:solidFill>
            <a:srgbClr val="CBE4F9"/>
          </a:solidFill>
        </p:grpSpPr>
        <p:grpSp>
          <p:nvGrpSpPr>
            <p:cNvPr id="706" name="グループ化 705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001" name="正方形/長方形 100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2" name="正方形/長方形 100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3" name="正方形/長方形 100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4" name="正方形/長方形 100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5" name="正方形/長方形 100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6" name="正方形/長方形 100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7" name="正方形/長方形 100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8" name="正方形/長方形 100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9" name="正方形/長方形 100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0" name="正方形/長方形 100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1" name="正方形/長方形 101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2" name="正方形/長方形 101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3" name="正方形/長方形 101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4" name="正方形/長方形 101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5" name="正方形/長方形 101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6" name="正方形/長方形 101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7" name="正方形/長方形 101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07" name="グループ化 706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84" name="正方形/長方形 98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5" name="正方形/長方形 98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6" name="正方形/長方形 98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7" name="正方形/長方形 98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8" name="正方形/長方形 98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9" name="正方形/長方形 98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0" name="正方形/長方形 98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1" name="正方形/長方形 99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2" name="正方形/長方形 99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3" name="正方形/長方形 99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4" name="正方形/長方形 99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5" name="正方形/長方形 99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6" name="正方形/長方形 99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7" name="正方形/長方形 99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8" name="正方形/長方形 99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9" name="正方形/長方形 99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0" name="正方形/長方形 99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08" name="グループ化 707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67" name="正方形/長方形 96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8" name="正方形/長方形 96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9" name="正方形/長方形 96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0" name="正方形/長方形 96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1" name="正方形/長方形 97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2" name="正方形/長方形 97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3" name="正方形/長方形 97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4" name="正方形/長方形 97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5" name="正方形/長方形 97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6" name="正方形/長方形 97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7" name="正方形/長方形 97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8" name="正方形/長方形 97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9" name="正方形/長方形 97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0" name="正方形/長方形 97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1" name="正方形/長方形 98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2" name="正方形/長方形 98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3" name="正方形/長方形 98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09" name="グループ化 708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50" name="正方形/長方形 94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1" name="正方形/長方形 95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2" name="正方形/長方形 95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3" name="正方形/長方形 95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4" name="正方形/長方形 95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5" name="正方形/長方形 95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6" name="正方形/長方形 95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7" name="正方形/長方形 95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8" name="正方形/長方形 95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9" name="正方形/長方形 95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0" name="正方形/長方形 95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1" name="正方形/長方形 96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2" name="正方形/長方形 96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3" name="正方形/長方形 96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4" name="正方形/長方形 96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5" name="正方形/長方形 96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6" name="正方形/長方形 96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0" name="グループ化 709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33" name="正方形/長方形 93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4" name="正方形/長方形 93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5" name="正方形/長方形 93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6" name="正方形/長方形 93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7" name="正方形/長方形 93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8" name="正方形/長方形 93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9" name="正方形/長方形 93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0" name="正方形/長方形 93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1" name="正方形/長方形 94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2" name="正方形/長方形 94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3" name="正方形/長方形 94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4" name="正方形/長方形 94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5" name="正方形/長方形 94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6" name="正方形/長方形 94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7" name="正方形/長方形 94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8" name="正方形/長方形 94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9" name="正方形/長方形 94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1" name="グループ化 710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916" name="正方形/長方形 91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7" name="正方形/長方形 91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8" name="正方形/長方形 91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9" name="正方形/長方形 91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0" name="正方形/長方形 91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1" name="正方形/長方形 92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2" name="正方形/長方形 92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3" name="正方形/長方形 92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4" name="正方形/長方形 92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5" name="正方形/長方形 92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6" name="正方形/長方形 92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7" name="正方形/長方形 92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8" name="正方形/長方形 92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9" name="正方形/長方形 92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0" name="正方形/長方形 92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1" name="正方形/長方形 93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2" name="正方形/長方形 93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2" name="グループ化 711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99" name="正方形/長方形 89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0" name="正方形/長方形 89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1" name="正方形/長方形 90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2" name="正方形/長方形 90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3" name="正方形/長方形 90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4" name="正方形/長方形 90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5" name="正方形/長方形 90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6" name="正方形/長方形 90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7" name="正方形/長方形 90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8" name="正方形/長方形 90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9" name="正方形/長方形 90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0" name="正方形/長方形 90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1" name="正方形/長方形 91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2" name="正方形/長方形 91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3" name="正方形/長方形 91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4" name="正方形/長方形 91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5" name="正方形/長方形 91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3" name="グループ化 712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82" name="正方形/長方形 88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3" name="正方形/長方形 88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4" name="正方形/長方形 88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5" name="正方形/長方形 88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6" name="正方形/長方形 88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7" name="正方形/長方形 88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8" name="正方形/長方形 88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9" name="正方形/長方形 88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0" name="正方形/長方形 88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1" name="正方形/長方形 89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2" name="正方形/長方形 89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3" name="正方形/長方形 89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4" name="正方形/長方形 89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5" name="正方形/長方形 89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6" name="正方形/長方形 89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7" name="正方形/長方形 89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8" name="正方形/長方形 89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4" name="グループ化 713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65" name="正方形/長方形 86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6" name="正方形/長方形 86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7" name="正方形/長方形 86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8" name="正方形/長方形 86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9" name="正方形/長方形 86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0" name="正方形/長方形 86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1" name="正方形/長方形 87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2" name="正方形/長方形 87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3" name="正方形/長方形 87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4" name="正方形/長方形 87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5" name="正方形/長方形 87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6" name="正方形/長方形 87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7" name="正方形/長方形 87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8" name="正方形/長方形 87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9" name="正方形/長方形 87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0" name="正方形/長方形 87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1" name="正方形/長方形 88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5" name="グループ化 714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48" name="正方形/長方形 84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9" name="正方形/長方形 84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0" name="正方形/長方形 84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1" name="正方形/長方形 85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2" name="正方形/長方形 85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3" name="正方形/長方形 85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4" name="正方形/長方形 85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5" name="正方形/長方形 85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6" name="正方形/長方形 85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7" name="正方形/長方形 85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8" name="正方形/長方形 85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9" name="正方形/長方形 85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0" name="正方形/長方形 85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1" name="正方形/長方形 86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2" name="正方形/長方形 86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3" name="正方形/長方形 86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64" name="正方形/長方形 86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6" name="グループ化 715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31" name="正方形/長方形 83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2" name="正方形/長方形 83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3" name="正方形/長方形 83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4" name="正方形/長方形 83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5" name="正方形/長方形 83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6" name="正方形/長方形 83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7" name="正方形/長方形 83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8" name="正方形/長方形 83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9" name="正方形/長方形 83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0" name="正方形/長方形 83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1" name="正方形/長方形 84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2" name="正方形/長方形 84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3" name="正方形/長方形 84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4" name="正方形/長方形 84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5" name="正方形/長方形 84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6" name="正方形/長方形 84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7" name="正方形/長方形 84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7" name="グループ化 716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14" name="正方形/長方形 81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5" name="正方形/長方形 81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6" name="正方形/長方形 81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7" name="正方形/長方形 81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8" name="正方形/長方形 81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9" name="正方形/長方形 81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0" name="正方形/長方形 81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1" name="正方形/長方形 82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2" name="正方形/長方形 82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3" name="正方形/長方形 82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4" name="正方形/長方形 82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5" name="正方形/長方形 82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6" name="正方形/長方形 82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7" name="正方形/長方形 82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8" name="正方形/長方形 82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9" name="正方形/長方形 82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0" name="正方形/長方形 82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8" name="グループ化 717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797" name="正方形/長方形 79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8" name="正方形/長方形 79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9" name="正方形/長方形 79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0" name="正方形/長方形 79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1" name="正方形/長方形 80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2" name="正方形/長方形 80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3" name="正方形/長方形 80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4" name="正方形/長方形 80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5" name="正方形/長方形 80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6" name="正方形/長方形 80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7" name="正方形/長方形 80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8" name="正方形/長方形 80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9" name="正方形/長方形 80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0" name="正方形/長方形 80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1" name="正方形/長方形 81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2" name="正方形/長方形 81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3" name="正方形/長方形 81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19" name="グループ化 718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780" name="正方形/長方形 77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1" name="正方形/長方形 78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2" name="正方形/長方形 78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3" name="正方形/長方形 78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4" name="正方形/長方形 78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5" name="正方形/長方形 78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6" name="正方形/長方形 78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7" name="正方形/長方形 78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8" name="正方形/長方形 78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9" name="正方形/長方形 78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0" name="正方形/長方形 78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1" name="正方形/長方形 79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2" name="正方形/長方形 79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3" name="正方形/長方形 79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4" name="正方形/長方形 79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5" name="正方形/長方形 79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6" name="正方形/長方形 79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0" name="グループ化 719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763" name="正方形/長方形 76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4" name="正方形/長方形 76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5" name="正方形/長方形 76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6" name="正方形/長方形 76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7" name="正方形/長方形 76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8" name="正方形/長方形 76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9" name="正方形/長方形 76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0" name="正方形/長方形 76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1" name="正方形/長方形 77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2" name="正方形/長方形 77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3" name="正方形/長方形 77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4" name="正方形/長方形 77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5" name="正方形/長方形 77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6" name="正方形/長方形 77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7" name="正方形/長方形 77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8" name="正方形/長方形 77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9" name="正方形/長方形 77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1" name="グループ化 720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746" name="正方形/長方形 74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7" name="正方形/長方形 74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8" name="正方形/長方形 74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9" name="正方形/長方形 74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0" name="正方形/長方形 74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1" name="正方形/長方形 75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2" name="正方形/長方形 75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3" name="正方形/長方形 75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4" name="正方形/長方形 75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5" name="正方形/長方形 75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6" name="正方形/長方形 75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7" name="正方形/長方形 75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8" name="正方形/長方形 75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9" name="正方形/長方形 75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0" name="正方形/長方形 75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1" name="正方形/長方形 76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2" name="正方形/長方形 76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2" name="グループ化 721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  <a:grpFill/>
          </p:grpSpPr>
          <p:sp>
            <p:nvSpPr>
              <p:cNvPr id="741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742" name="正方形/長方形 741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3" name="正方形/長方形 742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4" name="正方形/長方形 743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5" name="正方形/長方形 744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3" name="グループ化 722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  <a:grpFill/>
          </p:grpSpPr>
          <p:sp>
            <p:nvSpPr>
              <p:cNvPr id="736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737" name="正方形/長方形 736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8" name="正方形/長方形 737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9" name="正方形/長方形 738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0" name="正方形/長方形 739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4" name="グループ化 723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731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732" name="正方形/長方形 731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3" name="正方形/長方形 732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4" name="正方形/長方形 733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5" name="正方形/長方形 734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725" name="グループ化 724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726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727" name="正方形/長方形 726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8" name="正方形/長方形 727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9" name="正方形/長方形 728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0" name="正方形/長方形 729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1018" name="グループ化 1017"/>
          <p:cNvGrpSpPr/>
          <p:nvPr/>
        </p:nvGrpSpPr>
        <p:grpSpPr>
          <a:xfrm>
            <a:off x="2840868" y="3850340"/>
            <a:ext cx="3398332" cy="3223260"/>
            <a:chOff x="613299" y="3434287"/>
            <a:chExt cx="3398332" cy="3223260"/>
          </a:xfrm>
          <a:solidFill>
            <a:schemeClr val="bg1"/>
          </a:solidFill>
          <a:scene3d>
            <a:camera prst="isometricOffAxis1Top"/>
            <a:lightRig rig="threePt" dir="t"/>
          </a:scene3d>
        </p:grpSpPr>
        <p:grpSp>
          <p:nvGrpSpPr>
            <p:cNvPr id="1019" name="グループ化 1018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318" name="正方形/長方形 131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9" name="正方形/長方形 131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0" name="正方形/長方形 131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1" name="正方形/長方形 132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2" name="正方形/長方形 132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3" name="正方形/長方形 132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4" name="正方形/長方形 132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5" name="正方形/長方形 132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6" name="正方形/長方形 132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7" name="正方形/長方形 132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8" name="正方形/長方形 132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9" name="正方形/長方形 132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0" name="正方形/長方形 132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1" name="正方形/長方形 133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2" name="正方形/長方形 133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3" name="正方形/長方形 133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4" name="正方形/長方形 133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20" name="グループ化 1019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301" name="正方形/長方形 130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2" name="正方形/長方形 130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3" name="正方形/長方形 130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4" name="正方形/長方形 130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5" name="正方形/長方形 130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6" name="正方形/長方形 130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7" name="正方形/長方形 130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8" name="正方形/長方形 130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9" name="正方形/長方形 130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0" name="正方形/長方形 130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1" name="正方形/長方形 131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2" name="正方形/長方形 131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3" name="正方形/長方形 131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4" name="正方形/長方形 131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5" name="正方形/長方形 131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6" name="正方形/長方形 131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7" name="正方形/長方形 131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21" name="グループ化 1020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284" name="正方形/長方形 128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5" name="正方形/長方形 128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6" name="正方形/長方形 128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7" name="正方形/長方形 128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8" name="正方形/長方形 128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9" name="正方形/長方形 128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0" name="正方形/長方形 128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1" name="正方形/長方形 129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2" name="正方形/長方形 129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3" name="正方形/長方形 129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4" name="正方形/長方形 129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5" name="正方形/長方形 129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6" name="正方形/長方形 129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7" name="正方形/長方形 129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8" name="正方形/長方形 129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9" name="正方形/長方形 129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0" name="正方形/長方形 129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22" name="グループ化 1021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267" name="正方形/長方形 126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8" name="正方形/長方形 126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9" name="正方形/長方形 126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0" name="正方形/長方形 126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1" name="正方形/長方形 127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2" name="正方形/長方形 127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3" name="正方形/長方形 127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4" name="正方形/長方形 127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5" name="正方形/長方形 127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6" name="正方形/長方形 127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7" name="正方形/長方形 127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8" name="正方形/長方形 127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9" name="正方形/長方形 127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0" name="正方形/長方形 127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1" name="正方形/長方形 128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2" name="正方形/長方形 128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3" name="正方形/長方形 128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23" name="グループ化 1022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250" name="正方形/長方形 124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1" name="正方形/長方形 125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2" name="正方形/長方形 125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3" name="正方形/長方形 125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4" name="正方形/長方形 125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5" name="正方形/長方形 125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6" name="正方形/長方形 125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7" name="正方形/長方形 125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8" name="正方形/長方形 125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9" name="正方形/長方形 125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0" name="正方形/長方形 125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1" name="正方形/長方形 126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2" name="正方形/長方形 126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3" name="正方形/長方形 126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4" name="正方形/長方形 126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5" name="正方形/長方形 126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6" name="正方形/長方形 126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26" name="グループ化 1025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233" name="正方形/長方形 123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4" name="正方形/長方形 123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5" name="正方形/長方形 123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6" name="正方形/長方形 123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7" name="正方形/長方形 123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8" name="正方形/長方形 123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9" name="正方形/長方形 123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0" name="正方形/長方形 123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1" name="正方形/長方形 124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2" name="正方形/長方形 124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3" name="正方形/長方形 124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4" name="正方形/長方形 124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5" name="正方形/長方形 124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6" name="正方形/長方形 124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7" name="正方形/長方形 124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8" name="正方形/長方形 124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9" name="正方形/長方形 124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27" name="グループ化 1026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216" name="正方形/長方形 121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7" name="正方形/長方形 121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8" name="正方形/長方形 121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9" name="正方形/長方形 121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0" name="正方形/長方形 121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1" name="正方形/長方形 122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2" name="正方形/長方形 122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3" name="正方形/長方形 122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4" name="正方形/長方形 122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5" name="正方形/長方形 122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6" name="正方形/長方形 122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7" name="正方形/長方形 122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8" name="正方形/長方形 122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9" name="正方形/長方形 122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0" name="正方形/長方形 122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1" name="正方形/長方形 123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2" name="正方形/長方形 123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0" name="グループ化 1029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199" name="正方形/長方形 119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0" name="正方形/長方形 119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1" name="正方形/長方形 120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2" name="正方形/長方形 120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3" name="正方形/長方形 120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4" name="正方形/長方形 120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5" name="正方形/長方形 120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6" name="正方形/長方形 120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7" name="正方形/長方形 120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8" name="正方形/長方形 120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09" name="正方形/長方形 120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0" name="正方形/長方形 120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1" name="正方形/長方形 121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2" name="正方形/長方形 121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3" name="正方形/長方形 121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4" name="正方形/長方形 121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5" name="正方形/長方形 121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1" name="グループ化 1030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182" name="正方形/長方形 118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3" name="正方形/長方形 118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4" name="正方形/長方形 118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5" name="正方形/長方形 118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6" name="正方形/長方形 118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7" name="正方形/長方形 118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8" name="正方形/長方形 118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9" name="正方形/長方形 118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0" name="正方形/長方形 118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1" name="正方形/長方形 119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2" name="正方形/長方形 119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3" name="正方形/長方形 119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4" name="正方形/長方形 119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5" name="正方形/長方形 119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6" name="正方形/長方形 119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7" name="正方形/長方形 119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8" name="正方形/長方形 119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2" name="グループ化 1031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165" name="正方形/長方形 116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6" name="正方形/長方形 116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7" name="正方形/長方形 116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8" name="正方形/長方形 116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9" name="正方形/長方形 116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0" name="正方形/長方形 116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1" name="正方形/長方形 117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2" name="正方形/長方形 117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3" name="正方形/長方形 117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4" name="正方形/長方形 117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5" name="正方形/長方形 117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6" name="正方形/長方形 117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7" name="正方形/長方形 117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8" name="正方形/長方形 117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9" name="正方形/長方形 117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0" name="正方形/長方形 117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1" name="正方形/長方形 118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3" name="グループ化 1032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148" name="正方形/長方形 114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9" name="正方形/長方形 114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0" name="正方形/長方形 114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1" name="正方形/長方形 115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2" name="正方形/長方形 115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3" name="正方形/長方形 115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4" name="正方形/長方形 115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5" name="正方形/長方形 115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6" name="正方形/長方形 115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7" name="正方形/長方形 115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8" name="正方形/長方形 115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9" name="正方形/長方形 115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0" name="正方形/長方形 115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1" name="正方形/長方形 116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2" name="正方形/長方形 116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3" name="正方形/長方形 116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4" name="正方形/長方形 116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4" name="グループ化 1033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131" name="正方形/長方形 113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2" name="正方形/長方形 113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3" name="正方形/長方形 113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4" name="正方形/長方形 113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5" name="正方形/長方形 113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6" name="正方形/長方形 113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7" name="正方形/長方形 113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8" name="正方形/長方形 113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9" name="正方形/長方形 113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0" name="正方形/長方形 113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1" name="正方形/長方形 114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2" name="正方形/長方形 114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3" name="正方形/長方形 114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4" name="正方形/長方形 114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5" name="正方形/長方形 114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6" name="正方形/長方形 114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7" name="正方形/長方形 114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5" name="グループ化 1034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114" name="正方形/長方形 111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5" name="正方形/長方形 111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6" name="正方形/長方形 111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7" name="正方形/長方形 111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8" name="正方形/長方形 111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9" name="正方形/長方形 111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0" name="正方形/長方形 111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1" name="正方形/長方形 112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2" name="正方形/長方形 112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3" name="正方形/長方形 112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4" name="正方形/長方形 112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5" name="正方形/長方形 112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6" name="正方形/長方形 112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7" name="正方形/長方形 112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8" name="正方形/長方形 112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9" name="正方形/長方形 112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0" name="正方形/長方形 112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6" name="グループ化 1035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097" name="正方形/長方形 109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8" name="正方形/長方形 109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9" name="正方形/長方形 109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0" name="正方形/長方形 109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1" name="正方形/長方形 110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2" name="正方形/長方形 110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3" name="正方形/長方形 110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4" name="正方形/長方形 110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5" name="正方形/長方形 110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6" name="正方形/長方形 110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7" name="正方形/長方形 110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8" name="正方形/長方形 110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9" name="正方形/長方形 110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0" name="正方形/長方形 110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1" name="正方形/長方形 111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2" name="正方形/長方形 111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3" name="正方形/長方形 111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7" name="グループ化 1036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080" name="正方形/長方形 107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1" name="正方形/長方形 108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2" name="正方形/長方形 108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3" name="正方形/長方形 108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4" name="正方形/長方形 108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5" name="正方形/長方形 108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6" name="正方形/長方形 108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7" name="正方形/長方形 108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8" name="正方形/長方形 108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9" name="正方形/長方形 108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0" name="正方形/長方形 108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1" name="正方形/長方形 109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2" name="正方形/長方形 109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3" name="正方形/長方形 109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4" name="正方形/長方形 109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5" name="正方形/長方形 109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6" name="正方形/長方形 109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8" name="グループ化 1037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063" name="正方形/長方形 106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4" name="正方形/長方形 106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5" name="正方形/長方形 106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6" name="正方形/長方形 106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7" name="正方形/長方形 106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8" name="正方形/長方形 106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9" name="正方形/長方形 106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0" name="正方形/長方形 106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1" name="正方形/長方形 107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2" name="正方形/長方形 107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3" name="正方形/長方形 107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4" name="正方形/長方形 107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5" name="正方形/長方形 107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6" name="正方形/長方形 107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7" name="正方形/長方形 107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8" name="正方形/長方形 107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9" name="正方形/長方形 107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9" name="グループ化 1038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  <a:grpFill/>
          </p:grpSpPr>
          <p:sp>
            <p:nvSpPr>
              <p:cNvPr id="1058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1059" name="正方形/長方形 1058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0" name="正方形/長方形 1059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1" name="正方形/長方形 1060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2" name="正方形/長方形 1061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40" name="グループ化 1039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  <a:grpFill/>
          </p:grpSpPr>
          <p:sp>
            <p:nvSpPr>
              <p:cNvPr id="1053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1054" name="正方形/長方形 1053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5" name="正方形/長方形 1054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6" name="正方形/長方形 1055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7" name="正方形/長方形 1056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41" name="グループ化 1040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1048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1049" name="正方形/長方形 1048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0" name="正方形/長方形 1049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1" name="正方形/長方形 1050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2" name="正方形/長方形 1051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42" name="グループ化 1041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1043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1044" name="正方形/長方形 1043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5" name="正方形/長方形 1044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6" name="正方形/長方形 1045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7" name="正方形/長方形 1046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>
                <a:solidFill>
                  <a:srgbClr val="000000"/>
                </a:solidFill>
              </a:rPr>
              <a:pPr>
                <a:defRPr/>
              </a:pPr>
              <a:t>20</a:t>
            </a:fld>
            <a:endParaRPr lang="en-US" altLang="ja-JP">
              <a:solidFill>
                <a:srgbClr val="000000"/>
              </a:solidFill>
            </a:endParaRPr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 smtClean="0"/>
              <a:t>[System Model]</a:t>
            </a:r>
            <a:endParaRPr kumimoji="1" lang="en-US" altLang="ja-JP" b="1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KALRAY MPPA-256</a:t>
            </a:r>
            <a:endParaRPr kumimoji="1" lang="ja-JP" altLang="en-US" b="1" dirty="0">
              <a:solidFill>
                <a:srgbClr val="002060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1024" name="グループ化 1023"/>
          <p:cNvGrpSpPr/>
          <p:nvPr/>
        </p:nvGrpSpPr>
        <p:grpSpPr>
          <a:xfrm>
            <a:off x="2850068" y="3276600"/>
            <a:ext cx="3398332" cy="3223260"/>
            <a:chOff x="613299" y="3434287"/>
            <a:chExt cx="3398332" cy="3223260"/>
          </a:xfrm>
          <a:solidFill>
            <a:srgbClr val="CBE4F9"/>
          </a:solidFill>
          <a:scene3d>
            <a:camera prst="isometricOffAxis1Top"/>
            <a:lightRig rig="threePt" dir="t"/>
          </a:scene3d>
        </p:grpSpPr>
        <p:grpSp>
          <p:nvGrpSpPr>
            <p:cNvPr id="11" name="グループ化 10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307" name="正方形/長方形 30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8" name="正方形/長方形 30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9" name="正方形/長方形 30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0" name="正方形/長方形 30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1" name="正方形/長方形 31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2" name="正方形/長方形 31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3" name="正方形/長方形 31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4" name="正方形/長方形 31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5" name="正方形/長方形 31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6" name="正方形/長方形 31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7" name="正方形/長方形 31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8" name="正方形/長方形 31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9" name="正方形/長方形 31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0" name="正方形/長方形 31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1" name="正方形/長方形 32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2" name="正方形/長方形 32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3" name="正方形/長方形 32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3" name="グループ化 12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90" name="正方形/長方形 28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1" name="正方形/長方形 29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2" name="正方形/長方形 29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3" name="正方形/長方形 29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4" name="正方形/長方形 29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5" name="正方形/長方形 29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6" name="正方形/長方形 29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7" name="正方形/長方形 29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8" name="正方形/長方形 29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9" name="正方形/長方形 29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0" name="正方形/長方形 29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1" name="正方形/長方形 30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2" name="正方形/長方形 30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3" name="正方形/長方形 30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4" name="正方形/長方形 30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5" name="正方形/長方形 30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6" name="正方形/長方形 30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4" name="グループ化 13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73" name="正方形/長方形 27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4" name="正方形/長方形 27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5" name="正方形/長方形 27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6" name="正方形/長方形 27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7" name="正方形/長方形 27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8" name="正方形/長方形 27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9" name="正方形/長方形 27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0" name="正方形/長方形 27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1" name="正方形/長方形 28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2" name="正方形/長方形 28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3" name="正方形/長方形 28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4" name="正方形/長方形 28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5" name="正方形/長方形 28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6" name="正方形/長方形 28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7" name="正方形/長方形 28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8" name="正方形/長方形 28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9" name="正方形/長方形 28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5" name="グループ化 14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56" name="正方形/長方形 25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" name="正方形/長方形 25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" name="正方形/長方形 25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" name="正方形/長方形 25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" name="正方形/長方形 25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" name="正方形/長方形 26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" name="正方形/長方形 26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" name="正方形/長方形 26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" name="正方形/長方形 26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" name="正方形/長方形 26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" name="正方形/長方形 26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" name="正方形/長方形 26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" name="正方形/長方形 26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" name="正方形/長方形 26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0" name="正方形/長方形 26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1" name="正方形/長方形 27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2" name="正方形/長方形 27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6" name="グループ化 15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39" name="正方形/長方形 23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" name="正方形/長方形 23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" name="正方形/長方形 24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" name="正方形/長方形 24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" name="正方形/長方形 24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" name="正方形/長方形 24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" name="正方形/長方形 24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" name="正方形/長方形 24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" name="正方形/長方形 24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" name="正方形/長方形 24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" name="正方形/長方形 24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" name="正方形/長方形 24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" name="正方形/長方形 25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" name="正方形/長方形 25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" name="正方形/長方形 25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" name="正方形/長方形 25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" name="正方形/長方形 25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7" name="グループ化 16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22" name="正方形/長方形 22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" name="正方形/長方形 22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" name="正方形/長方形 22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" name="正方形/長方形 22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" name="正方形/長方形 22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" name="正方形/長方形 22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" name="正方形/長方形 22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" name="正方形/長方形 22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" name="正方形/長方形 22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" name="正方形/長方形 23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" name="正方形/長方形 23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" name="正方形/長方形 23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" name="正方形/長方形 23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" name="正方形/長方形 23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" name="正方形/長方形 23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" name="正方形/長方形 23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8" name="正方形/長方形 23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8" name="グループ化 17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205" name="正方形/長方形 20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6" name="正方形/長方形 20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7" name="正方形/長方形 20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8" name="正方形/長方形 20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" name="正方形/長方形 20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" name="正方形/長方形 20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" name="正方形/長方形 21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" name="正方形/長方形 21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" name="正方形/長方形 21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" name="正方形/長方形 21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" name="正方形/長方形 21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" name="正方形/長方形 21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" name="正方形/長方形 21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" name="正方形/長方形 21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" name="正方形/長方形 21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" name="正方形/長方形 21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" name="正方形/長方形 22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9" name="グループ化 18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88" name="正方形/長方形 18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9" name="正方形/長方形 18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0" name="正方形/長方形 18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1" name="正方形/長方形 19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2" name="正方形/長方形 19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3" name="正方形/長方形 19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4" name="正方形/長方形 19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5" name="正方形/長方形 19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6" name="正方形/長方形 19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7" name="正方形/長方形 19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8" name="正方形/長方形 19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9" name="正方形/長方形 19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0" name="正方形/長方形 19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1" name="正方形/長方形 20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2" name="正方形/長方形 20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3" name="正方形/長方形 20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4" name="正方形/長方形 20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" name="グループ化 19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71" name="正方形/長方形 17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2" name="正方形/長方形 17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3" name="正方形/長方形 17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4" name="正方形/長方形 17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5" name="正方形/長方形 17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6" name="正方形/長方形 17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7" name="正方形/長方形 17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8" name="正方形/長方形 17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9" name="正方形/長方形 17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0" name="正方形/長方形 17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1" name="正方形/長方形 18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2" name="正方形/長方形 18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3" name="正方形/長方形 18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4" name="正方形/長方形 18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5" name="正方形/長方形 18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6" name="正方形/長方形 18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7" name="正方形/長方形 18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1" name="グループ化 20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54" name="正方形/長方形 15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5" name="正方形/長方形 15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6" name="正方形/長方形 15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7" name="正方形/長方形 15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8" name="正方形/長方形 15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9" name="正方形/長方形 15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0" name="正方形/長方形 15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1" name="正方形/長方形 16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2" name="正方形/長方形 16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3" name="正方形/長方形 16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4" name="正方形/長方形 16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5" name="正方形/長方形 16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6" name="正方形/長方形 16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7" name="正方形/長方形 16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8" name="正方形/長方形 16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9" name="正方形/長方形 16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0" name="正方形/長方形 16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2" name="グループ化 21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37" name="正方形/長方形 13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8" name="正方形/長方形 13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9" name="正方形/長方形 13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0" name="正方形/長方形 13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1" name="正方形/長方形 14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2" name="正方形/長方形 14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3" name="正方形/長方形 14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4" name="正方形/長方形 14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5" name="正方形/長方形 14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6" name="正方形/長方形 14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7" name="正方形/長方形 14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8" name="正方形/長方形 14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9" name="正方形/長方形 14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0" name="正方形/長方形 14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1" name="正方形/長方形 15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2" name="正方形/長方形 15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3" name="正方形/長方形 15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" name="グループ化 22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20" name="正方形/長方形 11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" name="正方形/長方形 12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" name="正方形/長方形 12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" name="正方形/長方形 12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" name="正方形/長方形 12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" name="正方形/長方形 12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" name="正方形/長方形 12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" name="正方形/長方形 12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" name="正方形/長方形 12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" name="正方形/長方形 12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" name="正方形/長方形 12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" name="正方形/長方形 13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" name="正方形/長方形 13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" name="正方形/長方形 13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4" name="正方形/長方形 13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5" name="正方形/長方形 13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6" name="正方形/長方形 13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4" name="グループ化 23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103" name="正方形/長方形 10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" name="正方形/長方形 10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" name="正方形/長方形 10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" name="正方形/長方形 10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" name="正方形/長方形 10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" name="正方形/長方形 10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" name="正方形/長方形 10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" name="正方形/長方形 10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" name="正方形/長方形 11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" name="正方形/長方形 11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" name="正方形/長方形 11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" name="正方形/長方形 11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" name="正方形/長方形 11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" name="正方形/長方形 11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" name="正方形/長方形 11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" name="正方形/長方形 11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" name="正方形/長方形 11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5" name="グループ化 24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86" name="正方形/長方形 8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" name="正方形/長方形 8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" name="正方形/長方形 8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" name="正方形/長方形 8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" name="正方形/長方形 8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" name="正方形/長方形 9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" name="正方形/長方形 9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" name="正方形/長方形 9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" name="正方形/長方形 9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" name="正方形/長方形 9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" name="正方形/長方形 9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" name="正方形/長方形 9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" name="正方形/長方形 9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" name="正方形/長方形 9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" name="正方形/長方形 9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" name="正方形/長方形 10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2" name="正方形/長方形 10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6" name="グループ化 25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69" name="正方形/長方形 6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" name="正方形/長方形 6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1" name="正方形/長方形 7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" name="正方形/長方形 7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" name="正方形/長方形 7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" name="正方形/長方形 7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" name="正方形/長方形 7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" name="正方形/長方形 7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" name="正方形/長方形 7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" name="正方形/長方形 7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" name="正方形/長方形 7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" name="正方形/長方形 7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" name="正方形/長方形 8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" name="正方形/長方形 8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" name="正方形/長方形 8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" name="正方形/長方形 8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" name="正方形/長方形 8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7" name="グループ化 26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2" name="正方形/長方形 5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noFill/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" name="正方形/長方形 5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" name="正方形/長方形 5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" name="正方形/長方形 5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" name="正方形/長方形 5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" name="正方形/長方形 5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" name="正方形/長方形 5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" name="正方形/長方形 5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" name="正方形/長方形 5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" name="正方形/長方形 6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" name="正方形/長方形 6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" name="正方形/長方形 6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" name="正方形/長方形 6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" name="正方形/長方形 6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" name="正方形/長方形 6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" name="正方形/長方形 6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" name="正方形/長方形 6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8" name="グループ化 27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  <a:grpFill/>
          </p:grpSpPr>
          <p:sp>
            <p:nvSpPr>
              <p:cNvPr id="47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8" name="正方形/長方形 47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" name="正方形/長方形 48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" name="正方形/長方形 49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" name="正方形/長方形 50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9" name="グループ化 28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  <a:grpFill/>
          </p:grpSpPr>
          <p:sp>
            <p:nvSpPr>
              <p:cNvPr id="42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3" name="正方形/長方形 42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" name="正方形/長方形 43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" name="正方形/長方形 44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" name="正方形/長方形 45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0" name="グループ化 29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3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8" name="正方形/長方形 3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" name="正方形/長方形 3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" name="正方形/長方形 3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" name="正方形/長方形 4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1" name="グループ化 30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3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3" name="正方形/長方形 3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" name="正方形/長方形 3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" name="正方形/長方形 3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" name="正方形/長方形 3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330" name="グループ化 329"/>
          <p:cNvGrpSpPr/>
          <p:nvPr/>
        </p:nvGrpSpPr>
        <p:grpSpPr>
          <a:xfrm>
            <a:off x="5130795" y="994251"/>
            <a:ext cx="3398332" cy="3223260"/>
            <a:chOff x="613299" y="3434287"/>
            <a:chExt cx="3398332" cy="3223260"/>
          </a:xfrm>
          <a:solidFill>
            <a:schemeClr val="bg1"/>
          </a:solidFill>
        </p:grpSpPr>
        <p:grpSp>
          <p:nvGrpSpPr>
            <p:cNvPr id="331" name="グループ化 330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627" name="正方形/長方形 62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8" name="正方形/長方形 62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9" name="正方形/長方形 62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0" name="正方形/長方形 62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1" name="正方形/長方形 63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2" name="正方形/長方形 63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3" name="正方形/長方形 63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4" name="正方形/長方形 63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5" name="正方形/長方形 63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6" name="正方形/長方形 63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7" name="正方形/長方形 63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8" name="正方形/長方形 63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9" name="正方形/長方形 63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0" name="正方形/長方形 63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1" name="正方形/長方形 64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2" name="正方形/長方形 64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3" name="正方形/長方形 64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2" name="グループ化 331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610" name="正方形/長方形 60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1" name="正方形/長方形 61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2" name="正方形/長方形 61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3" name="正方形/長方形 61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4" name="正方形/長方形 61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5" name="正方形/長方形 61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6" name="正方形/長方形 61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7" name="正方形/長方形 61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8" name="正方形/長方形 61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9" name="正方形/長方形 61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0" name="正方形/長方形 61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1" name="正方形/長方形 62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2" name="正方形/長方形 62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3" name="正方形/長方形 62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4" name="正方形/長方形 62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5" name="正方形/長方形 62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6" name="正方形/長方形 62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4" name="グループ化 333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93" name="正方形/長方形 59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4" name="正方形/長方形 59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5" name="正方形/長方形 59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6" name="正方形/長方形 59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7" name="正方形/長方形 59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8" name="正方形/長方形 59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9" name="正方形/長方形 59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0" name="正方形/長方形 59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1" name="正方形/長方形 60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2" name="正方形/長方形 60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3" name="正方形/長方形 60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4" name="正方形/長方形 60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5" name="正方形/長方形 60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6" name="正方形/長方形 60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7" name="正方形/長方形 60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8" name="正方形/長方形 60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9" name="正方形/長方形 60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5" name="グループ化 334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76" name="正方形/長方形 57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7" name="正方形/長方形 57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8" name="正方形/長方形 57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9" name="正方形/長方形 57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0" name="正方形/長方形 57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1" name="正方形/長方形 58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2" name="正方形/長方形 58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3" name="正方形/長方形 58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4" name="正方形/長方形 58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5" name="正方形/長方形 58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6" name="正方形/長方形 58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7" name="正方形/長方形 58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8" name="正方形/長方形 58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9" name="正方形/長方形 58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0" name="正方形/長方形 58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1" name="正方形/長方形 59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2" name="正方形/長方形 59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6" name="グループ化 335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59" name="正方形/長方形 55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0" name="正方形/長方形 55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1" name="正方形/長方形 56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2" name="正方形/長方形 56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3" name="正方形/長方形 56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4" name="正方形/長方形 56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5" name="正方形/長方形 56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6" name="正方形/長方形 56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7" name="正方形/長方形 56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8" name="正方形/長方形 56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9" name="正方形/長方形 56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0" name="正方形/長方形 56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1" name="正方形/長方形 57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2" name="正方形/長方形 57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3" name="正方形/長方形 57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4" name="正方形/長方形 57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5" name="正方形/長方形 57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7" name="グループ化 336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42" name="正方形/長方形 54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3" name="正方形/長方形 54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4" name="正方形/長方形 54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5" name="正方形/長方形 54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6" name="正方形/長方形 54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7" name="正方形/長方形 54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8" name="正方形/長方形 54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9" name="正方形/長方形 54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0" name="正方形/長方形 54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1" name="正方形/長方形 55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2" name="正方形/長方形 55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3" name="正方形/長方形 55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4" name="正方形/長方形 55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5" name="正方形/長方形 55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6" name="正方形/長方形 55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7" name="正方形/長方形 55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8" name="正方形/長方形 55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8" name="グループ化 337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25" name="正方形/長方形 52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6" name="正方形/長方形 52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7" name="正方形/長方形 52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8" name="正方形/長方形 52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9" name="正方形/長方形 52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0" name="正方形/長方形 52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1" name="正方形/長方形 53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2" name="正方形/長方形 53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3" name="正方形/長方形 53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4" name="正方形/長方形 53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5" name="正方形/長方形 53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6" name="正方形/長方形 53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7" name="正方形/長方形 53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8" name="正方形/長方形 53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9" name="正方形/長方形 53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0" name="正方形/長方形 53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1" name="正方形/長方形 54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9" name="グループ化 338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508" name="正方形/長方形 50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9" name="正方形/長方形 50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0" name="正方形/長方形 50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1" name="正方形/長方形 51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2" name="正方形/長方形 51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3" name="正方形/長方形 51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4" name="正方形/長方形 51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5" name="正方形/長方形 51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6" name="正方形/長方形 51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7" name="正方形/長方形 51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8" name="正方形/長方形 51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9" name="正方形/長方形 51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0" name="正方形/長方形 51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1" name="正方形/長方形 52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2" name="正方形/長方形 52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3" name="正方形/長方形 52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4" name="正方形/長方形 52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0" name="グループ化 339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91" name="正方形/長方形 49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2" name="正方形/長方形 49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3" name="正方形/長方形 49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4" name="正方形/長方形 49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5" name="正方形/長方形 49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6" name="正方形/長方形 49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7" name="正方形/長方形 49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8" name="正方形/長方形 49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9" name="正方形/長方形 49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0" name="正方形/長方形 49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1" name="正方形/長方形 50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2" name="正方形/長方形 50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3" name="正方形/長方形 50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4" name="正方形/長方形 50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5" name="正方形/長方形 50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6" name="正方形/長方形 50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7" name="正方形/長方形 50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1" name="グループ化 340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74" name="正方形/長方形 47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5" name="正方形/長方形 47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6" name="正方形/長方形 47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7" name="正方形/長方形 47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8" name="正方形/長方形 47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9" name="正方形/長方形 47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0" name="正方形/長方形 47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1" name="正方形/長方形 48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2" name="正方形/長方形 48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3" name="正方形/長方形 48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4" name="正方形/長方形 48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5" name="正方形/長方形 48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6" name="正方形/長方形 48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7" name="正方形/長方形 48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8" name="正方形/長方形 48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9" name="正方形/長方形 48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0" name="正方形/長方形 48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2" name="グループ化 341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57" name="正方形/長方形 45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8" name="正方形/長方形 45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9" name="正方形/長方形 45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0" name="正方形/長方形 45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1" name="正方形/長方形 46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2" name="正方形/長方形 46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3" name="正方形/長方形 46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4" name="正方形/長方形 46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5" name="正方形/長方形 46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6" name="正方形/長方形 46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7" name="正方形/長方形 46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8" name="正方形/長方形 46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9" name="正方形/長方形 46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0" name="正方形/長方形 46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1" name="正方形/長方形 47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2" name="正方形/長方形 47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3" name="正方形/長方形 47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3" name="グループ化 342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40" name="正方形/長方形 43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1" name="正方形/長方形 44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2" name="正方形/長方形 44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3" name="正方形/長方形 44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4" name="正方形/長方形 44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5" name="正方形/長方形 44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6" name="正方形/長方形 44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7" name="正方形/長方形 44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8" name="正方形/長方形 44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9" name="正方形/長方形 44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0" name="正方形/長方形 44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1" name="正方形/長方形 45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2" name="正方形/長方形 45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3" name="正方形/長方形 45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4" name="正方形/長方形 45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5" name="正方形/長方形 45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6" name="正方形/長方形 45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4" name="グループ化 343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23" name="正方形/長方形 42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4" name="正方形/長方形 42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5" name="正方形/長方形 42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6" name="正方形/長方形 42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7" name="正方形/長方形 42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8" name="正方形/長方形 42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9" name="正方形/長方形 42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0" name="正方形/長方形 42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1" name="正方形/長方形 43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2" name="正方形/長方形 43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3" name="正方形/長方形 43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4" name="正方形/長方形 43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5" name="正方形/長方形 43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6" name="正方形/長方形 43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7" name="正方形/長方形 43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8" name="正方形/長方形 43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9" name="正方形/長方形 43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5" name="グループ化 344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406" name="正方形/長方形 40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7" name="正方形/長方形 40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8" name="正方形/長方形 40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9" name="正方形/長方形 40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0" name="正方形/長方形 40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1" name="正方形/長方形 41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2" name="正方形/長方形 41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3" name="正方形/長方形 41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4" name="正方形/長方形 41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5" name="正方形/長方形 41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6" name="正方形/長方形 41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7" name="正方形/長方形 41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8" name="正方形/長方形 41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9" name="正方形/長方形 41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0" name="正方形/長方形 41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1" name="正方形/長方形 42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2" name="正方形/長方形 42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6" name="グループ化 345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389" name="正方形/長方形 38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0" name="正方形/長方形 38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1" name="正方形/長方形 39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2" name="正方形/長方形 39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3" name="正方形/長方形 39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4" name="正方形/長方形 39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5" name="正方形/長方形 39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6" name="正方形/長方形 39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7" name="正方形/長方形 39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8" name="正方形/長方形 39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9" name="正方形/長方形 39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0" name="正方形/長方形 39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1" name="正方形/長方形 40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2" name="正方形/長方形 40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3" name="正方形/長方形 40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4" name="正方形/長方形 40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5" name="正方形/長方形 40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7" name="グループ化 346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grpFill/>
          </p:grpSpPr>
          <p:sp>
            <p:nvSpPr>
              <p:cNvPr id="372" name="正方形/長方形 37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3" name="正方形/長方形 37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4" name="正方形/長方形 37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5" name="正方形/長方形 37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6" name="正方形/長方形 37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7" name="正方形/長方形 37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8" name="正方形/長方形 37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9" name="正方形/長方形 37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0" name="正方形/長方形 37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1" name="正方形/長方形 38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2" name="正方形/長方形 38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3" name="正方形/長方形 38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4" name="正方形/長方形 38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5" name="正方形/長方形 38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6" name="正方形/長方形 38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7" name="正方形/長方形 38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8" name="正方形/長方形 38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8" name="グループ化 347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  <a:grpFill/>
          </p:grpSpPr>
          <p:sp>
            <p:nvSpPr>
              <p:cNvPr id="367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68" name="正方形/長方形 367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9" name="正方形/長方形 368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0" name="正方形/長方形 369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1" name="正方形/長方形 370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9" name="グループ化 348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  <a:grpFill/>
          </p:grpSpPr>
          <p:sp>
            <p:nvSpPr>
              <p:cNvPr id="362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63" name="正方形/長方形 362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4" name="正方形/長方形 363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5" name="正方形/長方形 364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6" name="正方形/長方形 365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0" name="グループ化 349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35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58" name="正方形/長方形 35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9" name="正方形/長方形 35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0" name="正方形/長方形 35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1" name="正方形/長方形 36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1" name="グループ化 350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  <a:grpFill/>
          </p:grpSpPr>
          <p:sp>
            <p:nvSpPr>
              <p:cNvPr id="35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53" name="正方形/長方形 35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4" name="正方形/長方形 35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5" name="正方形/長方形 35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6" name="正方形/長方形 35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5" name="グループ化 4"/>
          <p:cNvGrpSpPr/>
          <p:nvPr/>
        </p:nvGrpSpPr>
        <p:grpSpPr>
          <a:xfrm>
            <a:off x="152400" y="907610"/>
            <a:ext cx="3558419" cy="3342754"/>
            <a:chOff x="524657" y="1853433"/>
            <a:chExt cx="3558419" cy="3342754"/>
          </a:xfrm>
        </p:grpSpPr>
        <p:sp>
          <p:nvSpPr>
            <p:cNvPr id="327" name="テキスト ボックス 326"/>
            <p:cNvSpPr txBox="1"/>
            <p:nvPr/>
          </p:nvSpPr>
          <p:spPr>
            <a:xfrm>
              <a:off x="1572888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4" name="テキスト ボックス 643"/>
            <p:cNvSpPr txBox="1"/>
            <p:nvPr/>
          </p:nvSpPr>
          <p:spPr>
            <a:xfrm>
              <a:off x="917763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5" name="テキスト ボックス 644"/>
            <p:cNvSpPr txBox="1"/>
            <p:nvPr/>
          </p:nvSpPr>
          <p:spPr>
            <a:xfrm>
              <a:off x="2899216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6" name="テキスト ボックス 645"/>
            <p:cNvSpPr txBox="1"/>
            <p:nvPr/>
          </p:nvSpPr>
          <p:spPr>
            <a:xfrm>
              <a:off x="2244091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7" name="テキスト ボックス 646"/>
            <p:cNvSpPr txBox="1"/>
            <p:nvPr/>
          </p:nvSpPr>
          <p:spPr>
            <a:xfrm>
              <a:off x="1572888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8" name="テキスト ボックス 647"/>
            <p:cNvSpPr txBox="1"/>
            <p:nvPr/>
          </p:nvSpPr>
          <p:spPr>
            <a:xfrm>
              <a:off x="917763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49" name="テキスト ボックス 648"/>
            <p:cNvSpPr txBox="1"/>
            <p:nvPr/>
          </p:nvSpPr>
          <p:spPr>
            <a:xfrm>
              <a:off x="2899216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0" name="テキスト ボックス 649"/>
            <p:cNvSpPr txBox="1"/>
            <p:nvPr/>
          </p:nvSpPr>
          <p:spPr>
            <a:xfrm>
              <a:off x="2244091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1" name="テキスト ボックス 650"/>
            <p:cNvSpPr txBox="1"/>
            <p:nvPr/>
          </p:nvSpPr>
          <p:spPr>
            <a:xfrm>
              <a:off x="1572888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2" name="テキスト ボックス 651"/>
            <p:cNvSpPr txBox="1"/>
            <p:nvPr/>
          </p:nvSpPr>
          <p:spPr>
            <a:xfrm>
              <a:off x="917763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3" name="テキスト ボックス 652"/>
            <p:cNvSpPr txBox="1"/>
            <p:nvPr/>
          </p:nvSpPr>
          <p:spPr>
            <a:xfrm>
              <a:off x="2899216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4" name="テキスト ボックス 653"/>
            <p:cNvSpPr txBox="1"/>
            <p:nvPr/>
          </p:nvSpPr>
          <p:spPr>
            <a:xfrm>
              <a:off x="2244091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5" name="テキスト ボックス 654"/>
            <p:cNvSpPr txBox="1"/>
            <p:nvPr/>
          </p:nvSpPr>
          <p:spPr>
            <a:xfrm>
              <a:off x="1572888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6" name="テキスト ボックス 655"/>
            <p:cNvSpPr txBox="1"/>
            <p:nvPr/>
          </p:nvSpPr>
          <p:spPr>
            <a:xfrm>
              <a:off x="917763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7" name="テキスト ボックス 656"/>
            <p:cNvSpPr txBox="1"/>
            <p:nvPr/>
          </p:nvSpPr>
          <p:spPr>
            <a:xfrm>
              <a:off x="2899216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8" name="テキスト ボックス 657"/>
            <p:cNvSpPr txBox="1"/>
            <p:nvPr/>
          </p:nvSpPr>
          <p:spPr>
            <a:xfrm>
              <a:off x="2244091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16</a:t>
              </a:r>
            </a:p>
          </p:txBody>
        </p:sp>
        <p:sp>
          <p:nvSpPr>
            <p:cNvPr id="659" name="テキスト ボックス 658"/>
            <p:cNvSpPr txBox="1"/>
            <p:nvPr/>
          </p:nvSpPr>
          <p:spPr>
            <a:xfrm>
              <a:off x="1903963" y="185343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4</a:t>
              </a:r>
            </a:p>
          </p:txBody>
        </p:sp>
        <p:sp>
          <p:nvSpPr>
            <p:cNvPr id="660" name="テキスト ボックス 659"/>
            <p:cNvSpPr txBox="1"/>
            <p:nvPr/>
          </p:nvSpPr>
          <p:spPr>
            <a:xfrm>
              <a:off x="1904808" y="4713947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4</a:t>
              </a:r>
            </a:p>
          </p:txBody>
        </p:sp>
        <p:sp>
          <p:nvSpPr>
            <p:cNvPr id="661" name="テキスト ボックス 660"/>
            <p:cNvSpPr txBox="1"/>
            <p:nvPr/>
          </p:nvSpPr>
          <p:spPr>
            <a:xfrm rot="5400000">
              <a:off x="3463620" y="3280332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4</a:t>
              </a:r>
            </a:p>
          </p:txBody>
        </p:sp>
        <p:sp>
          <p:nvSpPr>
            <p:cNvPr id="662" name="テキスト ボックス 661"/>
            <p:cNvSpPr txBox="1"/>
            <p:nvPr/>
          </p:nvSpPr>
          <p:spPr>
            <a:xfrm rot="16200000">
              <a:off x="387441" y="329344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6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4</a:t>
              </a:r>
            </a:p>
          </p:txBody>
        </p:sp>
      </p:grpSp>
      <p:grpSp>
        <p:nvGrpSpPr>
          <p:cNvPr id="663" name="グループ化 662"/>
          <p:cNvGrpSpPr/>
          <p:nvPr/>
        </p:nvGrpSpPr>
        <p:grpSpPr>
          <a:xfrm>
            <a:off x="5052181" y="914400"/>
            <a:ext cx="3516571" cy="3342754"/>
            <a:chOff x="524657" y="1853433"/>
            <a:chExt cx="3516571" cy="3342754"/>
          </a:xfrm>
        </p:grpSpPr>
        <p:sp>
          <p:nvSpPr>
            <p:cNvPr id="664" name="テキスト ボックス 663"/>
            <p:cNvSpPr txBox="1"/>
            <p:nvPr/>
          </p:nvSpPr>
          <p:spPr>
            <a:xfrm>
              <a:off x="1572888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65" name="テキスト ボックス 664"/>
            <p:cNvSpPr txBox="1"/>
            <p:nvPr/>
          </p:nvSpPr>
          <p:spPr>
            <a:xfrm>
              <a:off x="917763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66" name="テキスト ボックス 665"/>
            <p:cNvSpPr txBox="1"/>
            <p:nvPr/>
          </p:nvSpPr>
          <p:spPr>
            <a:xfrm>
              <a:off x="2899216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67" name="テキスト ボックス 666"/>
            <p:cNvSpPr txBox="1"/>
            <p:nvPr/>
          </p:nvSpPr>
          <p:spPr>
            <a:xfrm>
              <a:off x="2244091" y="2383146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68" name="テキスト ボックス 667"/>
            <p:cNvSpPr txBox="1"/>
            <p:nvPr/>
          </p:nvSpPr>
          <p:spPr>
            <a:xfrm>
              <a:off x="1572888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</a:t>
              </a: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M</a:t>
              </a:r>
            </a:p>
          </p:txBody>
        </p:sp>
        <p:sp>
          <p:nvSpPr>
            <p:cNvPr id="669" name="テキスト ボックス 668"/>
            <p:cNvSpPr txBox="1"/>
            <p:nvPr/>
          </p:nvSpPr>
          <p:spPr>
            <a:xfrm>
              <a:off x="917763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0" name="テキスト ボックス 669"/>
            <p:cNvSpPr txBox="1"/>
            <p:nvPr/>
          </p:nvSpPr>
          <p:spPr>
            <a:xfrm>
              <a:off x="2899216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1" name="テキスト ボックス 670"/>
            <p:cNvSpPr txBox="1"/>
            <p:nvPr/>
          </p:nvSpPr>
          <p:spPr>
            <a:xfrm>
              <a:off x="2244091" y="297463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2" name="テキスト ボックス 671"/>
            <p:cNvSpPr txBox="1"/>
            <p:nvPr/>
          </p:nvSpPr>
          <p:spPr>
            <a:xfrm>
              <a:off x="1572888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</a:t>
              </a: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M</a:t>
              </a:r>
            </a:p>
          </p:txBody>
        </p:sp>
        <p:sp>
          <p:nvSpPr>
            <p:cNvPr id="673" name="テキスト ボックス 672"/>
            <p:cNvSpPr txBox="1"/>
            <p:nvPr/>
          </p:nvSpPr>
          <p:spPr>
            <a:xfrm>
              <a:off x="917763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4" name="テキスト ボックス 673"/>
            <p:cNvSpPr txBox="1"/>
            <p:nvPr/>
          </p:nvSpPr>
          <p:spPr>
            <a:xfrm>
              <a:off x="2899216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5" name="テキスト ボックス 674"/>
            <p:cNvSpPr txBox="1"/>
            <p:nvPr/>
          </p:nvSpPr>
          <p:spPr>
            <a:xfrm>
              <a:off x="2244091" y="3601393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6" name="テキスト ボックス 675"/>
            <p:cNvSpPr txBox="1"/>
            <p:nvPr/>
          </p:nvSpPr>
          <p:spPr>
            <a:xfrm>
              <a:off x="1572888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7" name="テキスト ボックス 676"/>
            <p:cNvSpPr txBox="1"/>
            <p:nvPr/>
          </p:nvSpPr>
          <p:spPr>
            <a:xfrm>
              <a:off x="917763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8" name="テキスト ボックス 677"/>
            <p:cNvSpPr txBox="1"/>
            <p:nvPr/>
          </p:nvSpPr>
          <p:spPr>
            <a:xfrm>
              <a:off x="2899216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79" name="テキスト ボックス 678"/>
            <p:cNvSpPr txBox="1"/>
            <p:nvPr/>
          </p:nvSpPr>
          <p:spPr>
            <a:xfrm>
              <a:off x="2244091" y="4192878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  <p:sp>
          <p:nvSpPr>
            <p:cNvPr id="680" name="テキスト ボックス 679"/>
            <p:cNvSpPr txBox="1"/>
            <p:nvPr/>
          </p:nvSpPr>
          <p:spPr>
            <a:xfrm>
              <a:off x="1300994" y="1853433"/>
              <a:ext cx="1962611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 + 2G</a:t>
              </a:r>
            </a:p>
          </p:txBody>
        </p:sp>
        <p:sp>
          <p:nvSpPr>
            <p:cNvPr id="681" name="テキスト ボックス 680"/>
            <p:cNvSpPr txBox="1"/>
            <p:nvPr/>
          </p:nvSpPr>
          <p:spPr>
            <a:xfrm>
              <a:off x="1391048" y="4713947"/>
              <a:ext cx="178419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 + 2G</a:t>
              </a:r>
            </a:p>
          </p:txBody>
        </p:sp>
        <p:sp>
          <p:nvSpPr>
            <p:cNvPr id="682" name="テキスト ボックス 681"/>
            <p:cNvSpPr txBox="1"/>
            <p:nvPr/>
          </p:nvSpPr>
          <p:spPr>
            <a:xfrm rot="5400000">
              <a:off x="2949860" y="3322180"/>
              <a:ext cx="1784192" cy="398545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 + 2G</a:t>
              </a:r>
            </a:p>
          </p:txBody>
        </p:sp>
        <p:sp>
          <p:nvSpPr>
            <p:cNvPr id="683" name="テキスト ボックス 682"/>
            <p:cNvSpPr txBox="1"/>
            <p:nvPr/>
          </p:nvSpPr>
          <p:spPr>
            <a:xfrm rot="16200000">
              <a:off x="387441" y="3293441"/>
              <a:ext cx="756672" cy="482240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R="0" lvl="0" algn="ctr" defTabSz="91440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0" lang="en-US" altLang="ja-JP" sz="3200" b="1" kern="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/>
                  <a:ea typeface="ＭＳ Ｐゴシック" panose="020B0600070205080204" pitchFamily="50" charset="-128"/>
                </a:rPr>
                <a:t>2M</a:t>
              </a:r>
            </a:p>
          </p:txBody>
        </p:sp>
      </p:grpSp>
      <p:pic>
        <p:nvPicPr>
          <p:cNvPr id="1335" name="図 13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6145" y="3300920"/>
            <a:ext cx="3326180" cy="326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8590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8"/>
          <p:cNvSpPr>
            <a:spLocks noChangeAspect="1" noEditPoints="1"/>
          </p:cNvSpPr>
          <p:nvPr/>
        </p:nvSpPr>
        <p:spPr bwMode="auto">
          <a:xfrm>
            <a:off x="201164" y="2313164"/>
            <a:ext cx="8714236" cy="4495795"/>
          </a:xfrm>
          <a:custGeom>
            <a:avLst/>
            <a:gdLst>
              <a:gd name="T0" fmla="*/ 476 w 1791"/>
              <a:gd name="T1" fmla="*/ 611 h 923"/>
              <a:gd name="T2" fmla="*/ 404 w 1791"/>
              <a:gd name="T3" fmla="*/ 670 h 923"/>
              <a:gd name="T4" fmla="*/ 376 w 1791"/>
              <a:gd name="T5" fmla="*/ 761 h 923"/>
              <a:gd name="T6" fmla="*/ 396 w 1791"/>
              <a:gd name="T7" fmla="*/ 838 h 923"/>
              <a:gd name="T8" fmla="*/ 462 w 1791"/>
              <a:gd name="T9" fmla="*/ 904 h 923"/>
              <a:gd name="T10" fmla="*/ 539 w 1791"/>
              <a:gd name="T11" fmla="*/ 923 h 923"/>
              <a:gd name="T12" fmla="*/ 630 w 1791"/>
              <a:gd name="T13" fmla="*/ 895 h 923"/>
              <a:gd name="T14" fmla="*/ 688 w 1791"/>
              <a:gd name="T15" fmla="*/ 824 h 923"/>
              <a:gd name="T16" fmla="*/ 701 w 1791"/>
              <a:gd name="T17" fmla="*/ 744 h 923"/>
              <a:gd name="T18" fmla="*/ 665 w 1791"/>
              <a:gd name="T19" fmla="*/ 657 h 923"/>
              <a:gd name="T20" fmla="*/ 588 w 1791"/>
              <a:gd name="T21" fmla="*/ 606 h 923"/>
              <a:gd name="T22" fmla="*/ 1412 w 1791"/>
              <a:gd name="T23" fmla="*/ 600 h 923"/>
              <a:gd name="T24" fmla="*/ 1322 w 1791"/>
              <a:gd name="T25" fmla="*/ 628 h 923"/>
              <a:gd name="T26" fmla="*/ 1265 w 1791"/>
              <a:gd name="T27" fmla="*/ 698 h 923"/>
              <a:gd name="T28" fmla="*/ 1252 w 1791"/>
              <a:gd name="T29" fmla="*/ 778 h 923"/>
              <a:gd name="T30" fmla="*/ 1289 w 1791"/>
              <a:gd name="T31" fmla="*/ 863 h 923"/>
              <a:gd name="T32" fmla="*/ 1364 w 1791"/>
              <a:gd name="T33" fmla="*/ 915 h 923"/>
              <a:gd name="T34" fmla="*/ 1445 w 1791"/>
              <a:gd name="T35" fmla="*/ 919 h 923"/>
              <a:gd name="T36" fmla="*/ 1527 w 1791"/>
              <a:gd name="T37" fmla="*/ 874 h 923"/>
              <a:gd name="T38" fmla="*/ 1570 w 1791"/>
              <a:gd name="T39" fmla="*/ 793 h 923"/>
              <a:gd name="T40" fmla="*/ 1566 w 1791"/>
              <a:gd name="T41" fmla="*/ 713 h 923"/>
              <a:gd name="T42" fmla="*/ 1514 w 1791"/>
              <a:gd name="T43" fmla="*/ 638 h 923"/>
              <a:gd name="T44" fmla="*/ 1429 w 1791"/>
              <a:gd name="T45" fmla="*/ 601 h 923"/>
              <a:gd name="T46" fmla="*/ 1357 w 1791"/>
              <a:gd name="T47" fmla="*/ 42 h 923"/>
              <a:gd name="T48" fmla="*/ 1299 w 1791"/>
              <a:gd name="T49" fmla="*/ 1 h 923"/>
              <a:gd name="T50" fmla="*/ 772 w 1791"/>
              <a:gd name="T51" fmla="*/ 5 h 923"/>
              <a:gd name="T52" fmla="*/ 698 w 1791"/>
              <a:gd name="T53" fmla="*/ 46 h 923"/>
              <a:gd name="T54" fmla="*/ 179 w 1791"/>
              <a:gd name="T55" fmla="*/ 327 h 923"/>
              <a:gd name="T56" fmla="*/ 88 w 1791"/>
              <a:gd name="T57" fmla="*/ 359 h 923"/>
              <a:gd name="T58" fmla="*/ 24 w 1791"/>
              <a:gd name="T59" fmla="*/ 434 h 923"/>
              <a:gd name="T60" fmla="*/ 0 w 1791"/>
              <a:gd name="T61" fmla="*/ 541 h 923"/>
              <a:gd name="T62" fmla="*/ 14 w 1791"/>
              <a:gd name="T63" fmla="*/ 629 h 923"/>
              <a:gd name="T64" fmla="*/ 59 w 1791"/>
              <a:gd name="T65" fmla="*/ 698 h 923"/>
              <a:gd name="T66" fmla="*/ 164 w 1791"/>
              <a:gd name="T67" fmla="*/ 753 h 923"/>
              <a:gd name="T68" fmla="*/ 318 w 1791"/>
              <a:gd name="T69" fmla="*/ 740 h 923"/>
              <a:gd name="T70" fmla="*/ 344 w 1791"/>
              <a:gd name="T71" fmla="*/ 645 h 923"/>
              <a:gd name="T72" fmla="*/ 407 w 1791"/>
              <a:gd name="T73" fmla="*/ 580 h 923"/>
              <a:gd name="T74" fmla="*/ 529 w 1791"/>
              <a:gd name="T75" fmla="*/ 544 h 923"/>
              <a:gd name="T76" fmla="*/ 612 w 1791"/>
              <a:gd name="T77" fmla="*/ 554 h 923"/>
              <a:gd name="T78" fmla="*/ 687 w 1791"/>
              <a:gd name="T79" fmla="*/ 594 h 923"/>
              <a:gd name="T80" fmla="*/ 747 w 1791"/>
              <a:gd name="T81" fmla="*/ 691 h 923"/>
              <a:gd name="T82" fmla="*/ 1194 w 1791"/>
              <a:gd name="T83" fmla="*/ 761 h 923"/>
              <a:gd name="T84" fmla="*/ 1213 w 1791"/>
              <a:gd name="T85" fmla="*/ 660 h 923"/>
              <a:gd name="T86" fmla="*/ 1261 w 1791"/>
              <a:gd name="T87" fmla="*/ 596 h 923"/>
              <a:gd name="T88" fmla="*/ 1374 w 1791"/>
              <a:gd name="T89" fmla="*/ 544 h 923"/>
              <a:gd name="T90" fmla="*/ 1465 w 1791"/>
              <a:gd name="T91" fmla="*/ 545 h 923"/>
              <a:gd name="T92" fmla="*/ 1549 w 1791"/>
              <a:gd name="T93" fmla="*/ 583 h 923"/>
              <a:gd name="T94" fmla="*/ 1613 w 1791"/>
              <a:gd name="T95" fmla="*/ 671 h 923"/>
              <a:gd name="T96" fmla="*/ 1633 w 1791"/>
              <a:gd name="T97" fmla="*/ 761 h 923"/>
              <a:gd name="T98" fmla="*/ 1723 w 1791"/>
              <a:gd name="T99" fmla="*/ 744 h 923"/>
              <a:gd name="T100" fmla="*/ 1779 w 1791"/>
              <a:gd name="T101" fmla="*/ 678 h 923"/>
              <a:gd name="T102" fmla="*/ 1791 w 1791"/>
              <a:gd name="T103" fmla="*/ 488 h 923"/>
              <a:gd name="T104" fmla="*/ 1766 w 1791"/>
              <a:gd name="T105" fmla="*/ 396 h 923"/>
              <a:gd name="T106" fmla="*/ 1697 w 1791"/>
              <a:gd name="T107" fmla="*/ 337 h 923"/>
              <a:gd name="T108" fmla="*/ 1633 w 1791"/>
              <a:gd name="T109" fmla="*/ 326 h 9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791" h="923">
                <a:moveTo>
                  <a:pt x="539" y="599"/>
                </a:moveTo>
                <a:lnTo>
                  <a:pt x="539" y="599"/>
                </a:lnTo>
                <a:lnTo>
                  <a:pt x="522" y="599"/>
                </a:lnTo>
                <a:lnTo>
                  <a:pt x="507" y="601"/>
                </a:lnTo>
                <a:lnTo>
                  <a:pt x="491" y="606"/>
                </a:lnTo>
                <a:lnTo>
                  <a:pt x="476" y="611"/>
                </a:lnTo>
                <a:lnTo>
                  <a:pt x="462" y="618"/>
                </a:lnTo>
                <a:lnTo>
                  <a:pt x="448" y="625"/>
                </a:lnTo>
                <a:lnTo>
                  <a:pt x="435" y="635"/>
                </a:lnTo>
                <a:lnTo>
                  <a:pt x="424" y="646"/>
                </a:lnTo>
                <a:lnTo>
                  <a:pt x="414" y="657"/>
                </a:lnTo>
                <a:lnTo>
                  <a:pt x="404" y="670"/>
                </a:lnTo>
                <a:lnTo>
                  <a:pt x="396" y="683"/>
                </a:lnTo>
                <a:lnTo>
                  <a:pt x="389" y="698"/>
                </a:lnTo>
                <a:lnTo>
                  <a:pt x="383" y="712"/>
                </a:lnTo>
                <a:lnTo>
                  <a:pt x="379" y="727"/>
                </a:lnTo>
                <a:lnTo>
                  <a:pt x="378" y="744"/>
                </a:lnTo>
                <a:lnTo>
                  <a:pt x="376" y="761"/>
                </a:lnTo>
                <a:lnTo>
                  <a:pt x="376" y="761"/>
                </a:lnTo>
                <a:lnTo>
                  <a:pt x="378" y="778"/>
                </a:lnTo>
                <a:lnTo>
                  <a:pt x="379" y="793"/>
                </a:lnTo>
                <a:lnTo>
                  <a:pt x="383" y="809"/>
                </a:lnTo>
                <a:lnTo>
                  <a:pt x="389" y="824"/>
                </a:lnTo>
                <a:lnTo>
                  <a:pt x="396" y="838"/>
                </a:lnTo>
                <a:lnTo>
                  <a:pt x="404" y="852"/>
                </a:lnTo>
                <a:lnTo>
                  <a:pt x="414" y="865"/>
                </a:lnTo>
                <a:lnTo>
                  <a:pt x="424" y="876"/>
                </a:lnTo>
                <a:lnTo>
                  <a:pt x="435" y="887"/>
                </a:lnTo>
                <a:lnTo>
                  <a:pt x="448" y="895"/>
                </a:lnTo>
                <a:lnTo>
                  <a:pt x="462" y="904"/>
                </a:lnTo>
                <a:lnTo>
                  <a:pt x="476" y="911"/>
                </a:lnTo>
                <a:lnTo>
                  <a:pt x="491" y="916"/>
                </a:lnTo>
                <a:lnTo>
                  <a:pt x="507" y="920"/>
                </a:lnTo>
                <a:lnTo>
                  <a:pt x="522" y="923"/>
                </a:lnTo>
                <a:lnTo>
                  <a:pt x="539" y="923"/>
                </a:lnTo>
                <a:lnTo>
                  <a:pt x="539" y="923"/>
                </a:lnTo>
                <a:lnTo>
                  <a:pt x="556" y="923"/>
                </a:lnTo>
                <a:lnTo>
                  <a:pt x="572" y="920"/>
                </a:lnTo>
                <a:lnTo>
                  <a:pt x="588" y="916"/>
                </a:lnTo>
                <a:lnTo>
                  <a:pt x="603" y="911"/>
                </a:lnTo>
                <a:lnTo>
                  <a:pt x="617" y="904"/>
                </a:lnTo>
                <a:lnTo>
                  <a:pt x="630" y="895"/>
                </a:lnTo>
                <a:lnTo>
                  <a:pt x="642" y="887"/>
                </a:lnTo>
                <a:lnTo>
                  <a:pt x="655" y="876"/>
                </a:lnTo>
                <a:lnTo>
                  <a:pt x="665" y="865"/>
                </a:lnTo>
                <a:lnTo>
                  <a:pt x="674" y="852"/>
                </a:lnTo>
                <a:lnTo>
                  <a:pt x="683" y="838"/>
                </a:lnTo>
                <a:lnTo>
                  <a:pt x="688" y="824"/>
                </a:lnTo>
                <a:lnTo>
                  <a:pt x="694" y="809"/>
                </a:lnTo>
                <a:lnTo>
                  <a:pt x="698" y="793"/>
                </a:lnTo>
                <a:lnTo>
                  <a:pt x="701" y="778"/>
                </a:lnTo>
                <a:lnTo>
                  <a:pt x="702" y="761"/>
                </a:lnTo>
                <a:lnTo>
                  <a:pt x="702" y="761"/>
                </a:lnTo>
                <a:lnTo>
                  <a:pt x="701" y="744"/>
                </a:lnTo>
                <a:lnTo>
                  <a:pt x="698" y="727"/>
                </a:lnTo>
                <a:lnTo>
                  <a:pt x="694" y="712"/>
                </a:lnTo>
                <a:lnTo>
                  <a:pt x="688" y="698"/>
                </a:lnTo>
                <a:lnTo>
                  <a:pt x="683" y="683"/>
                </a:lnTo>
                <a:lnTo>
                  <a:pt x="674" y="670"/>
                </a:lnTo>
                <a:lnTo>
                  <a:pt x="665" y="657"/>
                </a:lnTo>
                <a:lnTo>
                  <a:pt x="655" y="646"/>
                </a:lnTo>
                <a:lnTo>
                  <a:pt x="642" y="635"/>
                </a:lnTo>
                <a:lnTo>
                  <a:pt x="630" y="625"/>
                </a:lnTo>
                <a:lnTo>
                  <a:pt x="617" y="618"/>
                </a:lnTo>
                <a:lnTo>
                  <a:pt x="603" y="611"/>
                </a:lnTo>
                <a:lnTo>
                  <a:pt x="588" y="606"/>
                </a:lnTo>
                <a:lnTo>
                  <a:pt x="572" y="601"/>
                </a:lnTo>
                <a:lnTo>
                  <a:pt x="556" y="599"/>
                </a:lnTo>
                <a:lnTo>
                  <a:pt x="539" y="599"/>
                </a:lnTo>
                <a:lnTo>
                  <a:pt x="539" y="599"/>
                </a:lnTo>
                <a:close/>
                <a:moveTo>
                  <a:pt x="1412" y="600"/>
                </a:moveTo>
                <a:lnTo>
                  <a:pt x="1412" y="600"/>
                </a:lnTo>
                <a:lnTo>
                  <a:pt x="1397" y="601"/>
                </a:lnTo>
                <a:lnTo>
                  <a:pt x="1380" y="604"/>
                </a:lnTo>
                <a:lnTo>
                  <a:pt x="1364" y="608"/>
                </a:lnTo>
                <a:lnTo>
                  <a:pt x="1350" y="613"/>
                </a:lnTo>
                <a:lnTo>
                  <a:pt x="1336" y="620"/>
                </a:lnTo>
                <a:lnTo>
                  <a:pt x="1322" y="628"/>
                </a:lnTo>
                <a:lnTo>
                  <a:pt x="1310" y="638"/>
                </a:lnTo>
                <a:lnTo>
                  <a:pt x="1299" y="648"/>
                </a:lnTo>
                <a:lnTo>
                  <a:pt x="1289" y="659"/>
                </a:lnTo>
                <a:lnTo>
                  <a:pt x="1279" y="671"/>
                </a:lnTo>
                <a:lnTo>
                  <a:pt x="1272" y="684"/>
                </a:lnTo>
                <a:lnTo>
                  <a:pt x="1265" y="698"/>
                </a:lnTo>
                <a:lnTo>
                  <a:pt x="1259" y="713"/>
                </a:lnTo>
                <a:lnTo>
                  <a:pt x="1255" y="729"/>
                </a:lnTo>
                <a:lnTo>
                  <a:pt x="1252" y="744"/>
                </a:lnTo>
                <a:lnTo>
                  <a:pt x="1252" y="761"/>
                </a:lnTo>
                <a:lnTo>
                  <a:pt x="1252" y="761"/>
                </a:lnTo>
                <a:lnTo>
                  <a:pt x="1252" y="778"/>
                </a:lnTo>
                <a:lnTo>
                  <a:pt x="1255" y="793"/>
                </a:lnTo>
                <a:lnTo>
                  <a:pt x="1259" y="809"/>
                </a:lnTo>
                <a:lnTo>
                  <a:pt x="1265" y="824"/>
                </a:lnTo>
                <a:lnTo>
                  <a:pt x="1272" y="838"/>
                </a:lnTo>
                <a:lnTo>
                  <a:pt x="1279" y="851"/>
                </a:lnTo>
                <a:lnTo>
                  <a:pt x="1289" y="863"/>
                </a:lnTo>
                <a:lnTo>
                  <a:pt x="1299" y="874"/>
                </a:lnTo>
                <a:lnTo>
                  <a:pt x="1310" y="886"/>
                </a:lnTo>
                <a:lnTo>
                  <a:pt x="1322" y="894"/>
                </a:lnTo>
                <a:lnTo>
                  <a:pt x="1336" y="902"/>
                </a:lnTo>
                <a:lnTo>
                  <a:pt x="1350" y="909"/>
                </a:lnTo>
                <a:lnTo>
                  <a:pt x="1364" y="915"/>
                </a:lnTo>
                <a:lnTo>
                  <a:pt x="1380" y="919"/>
                </a:lnTo>
                <a:lnTo>
                  <a:pt x="1397" y="920"/>
                </a:lnTo>
                <a:lnTo>
                  <a:pt x="1412" y="922"/>
                </a:lnTo>
                <a:lnTo>
                  <a:pt x="1412" y="922"/>
                </a:lnTo>
                <a:lnTo>
                  <a:pt x="1429" y="920"/>
                </a:lnTo>
                <a:lnTo>
                  <a:pt x="1445" y="919"/>
                </a:lnTo>
                <a:lnTo>
                  <a:pt x="1461" y="915"/>
                </a:lnTo>
                <a:lnTo>
                  <a:pt x="1475" y="909"/>
                </a:lnTo>
                <a:lnTo>
                  <a:pt x="1489" y="902"/>
                </a:lnTo>
                <a:lnTo>
                  <a:pt x="1503" y="894"/>
                </a:lnTo>
                <a:lnTo>
                  <a:pt x="1514" y="886"/>
                </a:lnTo>
                <a:lnTo>
                  <a:pt x="1527" y="874"/>
                </a:lnTo>
                <a:lnTo>
                  <a:pt x="1536" y="863"/>
                </a:lnTo>
                <a:lnTo>
                  <a:pt x="1546" y="851"/>
                </a:lnTo>
                <a:lnTo>
                  <a:pt x="1553" y="838"/>
                </a:lnTo>
                <a:lnTo>
                  <a:pt x="1560" y="824"/>
                </a:lnTo>
                <a:lnTo>
                  <a:pt x="1566" y="809"/>
                </a:lnTo>
                <a:lnTo>
                  <a:pt x="1570" y="793"/>
                </a:lnTo>
                <a:lnTo>
                  <a:pt x="1573" y="778"/>
                </a:lnTo>
                <a:lnTo>
                  <a:pt x="1573" y="761"/>
                </a:lnTo>
                <a:lnTo>
                  <a:pt x="1573" y="761"/>
                </a:lnTo>
                <a:lnTo>
                  <a:pt x="1573" y="744"/>
                </a:lnTo>
                <a:lnTo>
                  <a:pt x="1570" y="729"/>
                </a:lnTo>
                <a:lnTo>
                  <a:pt x="1566" y="713"/>
                </a:lnTo>
                <a:lnTo>
                  <a:pt x="1560" y="698"/>
                </a:lnTo>
                <a:lnTo>
                  <a:pt x="1553" y="684"/>
                </a:lnTo>
                <a:lnTo>
                  <a:pt x="1546" y="671"/>
                </a:lnTo>
                <a:lnTo>
                  <a:pt x="1536" y="659"/>
                </a:lnTo>
                <a:lnTo>
                  <a:pt x="1527" y="648"/>
                </a:lnTo>
                <a:lnTo>
                  <a:pt x="1514" y="638"/>
                </a:lnTo>
                <a:lnTo>
                  <a:pt x="1503" y="628"/>
                </a:lnTo>
                <a:lnTo>
                  <a:pt x="1489" y="620"/>
                </a:lnTo>
                <a:lnTo>
                  <a:pt x="1475" y="613"/>
                </a:lnTo>
                <a:lnTo>
                  <a:pt x="1461" y="608"/>
                </a:lnTo>
                <a:lnTo>
                  <a:pt x="1445" y="604"/>
                </a:lnTo>
                <a:lnTo>
                  <a:pt x="1429" y="601"/>
                </a:lnTo>
                <a:lnTo>
                  <a:pt x="1412" y="600"/>
                </a:lnTo>
                <a:lnTo>
                  <a:pt x="1412" y="600"/>
                </a:lnTo>
                <a:close/>
                <a:moveTo>
                  <a:pt x="1633" y="326"/>
                </a:moveTo>
                <a:lnTo>
                  <a:pt x="1465" y="326"/>
                </a:lnTo>
                <a:lnTo>
                  <a:pt x="1357" y="42"/>
                </a:lnTo>
                <a:lnTo>
                  <a:pt x="1357" y="42"/>
                </a:lnTo>
                <a:lnTo>
                  <a:pt x="1343" y="28"/>
                </a:lnTo>
                <a:lnTo>
                  <a:pt x="1332" y="18"/>
                </a:lnTo>
                <a:lnTo>
                  <a:pt x="1321" y="11"/>
                </a:lnTo>
                <a:lnTo>
                  <a:pt x="1311" y="5"/>
                </a:lnTo>
                <a:lnTo>
                  <a:pt x="1304" y="3"/>
                </a:lnTo>
                <a:lnTo>
                  <a:pt x="1299" y="1"/>
                </a:lnTo>
                <a:lnTo>
                  <a:pt x="1294" y="0"/>
                </a:lnTo>
                <a:lnTo>
                  <a:pt x="813" y="0"/>
                </a:lnTo>
                <a:lnTo>
                  <a:pt x="813" y="0"/>
                </a:lnTo>
                <a:lnTo>
                  <a:pt x="799" y="0"/>
                </a:lnTo>
                <a:lnTo>
                  <a:pt x="785" y="3"/>
                </a:lnTo>
                <a:lnTo>
                  <a:pt x="772" y="5"/>
                </a:lnTo>
                <a:lnTo>
                  <a:pt x="760" y="8"/>
                </a:lnTo>
                <a:lnTo>
                  <a:pt x="749" y="12"/>
                </a:lnTo>
                <a:lnTo>
                  <a:pt x="739" y="17"/>
                </a:lnTo>
                <a:lnTo>
                  <a:pt x="721" y="26"/>
                </a:lnTo>
                <a:lnTo>
                  <a:pt x="708" y="38"/>
                </a:lnTo>
                <a:lnTo>
                  <a:pt x="698" y="46"/>
                </a:lnTo>
                <a:lnTo>
                  <a:pt x="690" y="54"/>
                </a:lnTo>
                <a:lnTo>
                  <a:pt x="438" y="329"/>
                </a:lnTo>
                <a:lnTo>
                  <a:pt x="221" y="326"/>
                </a:lnTo>
                <a:lnTo>
                  <a:pt x="221" y="326"/>
                </a:lnTo>
                <a:lnTo>
                  <a:pt x="200" y="326"/>
                </a:lnTo>
                <a:lnTo>
                  <a:pt x="179" y="327"/>
                </a:lnTo>
                <a:lnTo>
                  <a:pt x="161" y="330"/>
                </a:lnTo>
                <a:lnTo>
                  <a:pt x="144" y="334"/>
                </a:lnTo>
                <a:lnTo>
                  <a:pt x="129" y="340"/>
                </a:lnTo>
                <a:lnTo>
                  <a:pt x="115" y="345"/>
                </a:lnTo>
                <a:lnTo>
                  <a:pt x="101" y="351"/>
                </a:lnTo>
                <a:lnTo>
                  <a:pt x="88" y="359"/>
                </a:lnTo>
                <a:lnTo>
                  <a:pt x="77" y="366"/>
                </a:lnTo>
                <a:lnTo>
                  <a:pt x="67" y="375"/>
                </a:lnTo>
                <a:lnTo>
                  <a:pt x="57" y="385"/>
                </a:lnTo>
                <a:lnTo>
                  <a:pt x="49" y="393"/>
                </a:lnTo>
                <a:lnTo>
                  <a:pt x="35" y="413"/>
                </a:lnTo>
                <a:lnTo>
                  <a:pt x="24" y="434"/>
                </a:lnTo>
                <a:lnTo>
                  <a:pt x="15" y="453"/>
                </a:lnTo>
                <a:lnTo>
                  <a:pt x="8" y="473"/>
                </a:lnTo>
                <a:lnTo>
                  <a:pt x="4" y="491"/>
                </a:lnTo>
                <a:lnTo>
                  <a:pt x="3" y="508"/>
                </a:lnTo>
                <a:lnTo>
                  <a:pt x="0" y="531"/>
                </a:lnTo>
                <a:lnTo>
                  <a:pt x="0" y="541"/>
                </a:lnTo>
                <a:lnTo>
                  <a:pt x="0" y="541"/>
                </a:lnTo>
                <a:lnTo>
                  <a:pt x="1" y="561"/>
                </a:lnTo>
                <a:lnTo>
                  <a:pt x="3" y="580"/>
                </a:lnTo>
                <a:lnTo>
                  <a:pt x="6" y="597"/>
                </a:lnTo>
                <a:lnTo>
                  <a:pt x="10" y="614"/>
                </a:lnTo>
                <a:lnTo>
                  <a:pt x="14" y="629"/>
                </a:lnTo>
                <a:lnTo>
                  <a:pt x="20" y="643"/>
                </a:lnTo>
                <a:lnTo>
                  <a:pt x="27" y="656"/>
                </a:lnTo>
                <a:lnTo>
                  <a:pt x="34" y="669"/>
                </a:lnTo>
                <a:lnTo>
                  <a:pt x="42" y="680"/>
                </a:lnTo>
                <a:lnTo>
                  <a:pt x="50" y="690"/>
                </a:lnTo>
                <a:lnTo>
                  <a:pt x="59" y="698"/>
                </a:lnTo>
                <a:lnTo>
                  <a:pt x="67" y="706"/>
                </a:lnTo>
                <a:lnTo>
                  <a:pt x="87" y="720"/>
                </a:lnTo>
                <a:lnTo>
                  <a:pt x="106" y="733"/>
                </a:lnTo>
                <a:lnTo>
                  <a:pt x="127" y="741"/>
                </a:lnTo>
                <a:lnTo>
                  <a:pt x="146" y="747"/>
                </a:lnTo>
                <a:lnTo>
                  <a:pt x="164" y="753"/>
                </a:lnTo>
                <a:lnTo>
                  <a:pt x="181" y="755"/>
                </a:lnTo>
                <a:lnTo>
                  <a:pt x="204" y="757"/>
                </a:lnTo>
                <a:lnTo>
                  <a:pt x="214" y="758"/>
                </a:lnTo>
                <a:lnTo>
                  <a:pt x="318" y="760"/>
                </a:lnTo>
                <a:lnTo>
                  <a:pt x="318" y="760"/>
                </a:lnTo>
                <a:lnTo>
                  <a:pt x="318" y="740"/>
                </a:lnTo>
                <a:lnTo>
                  <a:pt x="319" y="720"/>
                </a:lnTo>
                <a:lnTo>
                  <a:pt x="323" y="704"/>
                </a:lnTo>
                <a:lnTo>
                  <a:pt x="327" y="687"/>
                </a:lnTo>
                <a:lnTo>
                  <a:pt x="332" y="673"/>
                </a:lnTo>
                <a:lnTo>
                  <a:pt x="337" y="659"/>
                </a:lnTo>
                <a:lnTo>
                  <a:pt x="344" y="645"/>
                </a:lnTo>
                <a:lnTo>
                  <a:pt x="351" y="634"/>
                </a:lnTo>
                <a:lnTo>
                  <a:pt x="360" y="622"/>
                </a:lnTo>
                <a:lnTo>
                  <a:pt x="368" y="613"/>
                </a:lnTo>
                <a:lnTo>
                  <a:pt x="378" y="603"/>
                </a:lnTo>
                <a:lnTo>
                  <a:pt x="388" y="594"/>
                </a:lnTo>
                <a:lnTo>
                  <a:pt x="407" y="580"/>
                </a:lnTo>
                <a:lnTo>
                  <a:pt x="428" y="569"/>
                </a:lnTo>
                <a:lnTo>
                  <a:pt x="449" y="561"/>
                </a:lnTo>
                <a:lnTo>
                  <a:pt x="469" y="555"/>
                </a:lnTo>
                <a:lnTo>
                  <a:pt x="488" y="550"/>
                </a:lnTo>
                <a:lnTo>
                  <a:pt x="505" y="547"/>
                </a:lnTo>
                <a:lnTo>
                  <a:pt x="529" y="544"/>
                </a:lnTo>
                <a:lnTo>
                  <a:pt x="539" y="544"/>
                </a:lnTo>
                <a:lnTo>
                  <a:pt x="539" y="544"/>
                </a:lnTo>
                <a:lnTo>
                  <a:pt x="560" y="545"/>
                </a:lnTo>
                <a:lnTo>
                  <a:pt x="578" y="547"/>
                </a:lnTo>
                <a:lnTo>
                  <a:pt x="595" y="550"/>
                </a:lnTo>
                <a:lnTo>
                  <a:pt x="612" y="554"/>
                </a:lnTo>
                <a:lnTo>
                  <a:pt x="627" y="558"/>
                </a:lnTo>
                <a:lnTo>
                  <a:pt x="641" y="564"/>
                </a:lnTo>
                <a:lnTo>
                  <a:pt x="653" y="571"/>
                </a:lnTo>
                <a:lnTo>
                  <a:pt x="666" y="578"/>
                </a:lnTo>
                <a:lnTo>
                  <a:pt x="677" y="586"/>
                </a:lnTo>
                <a:lnTo>
                  <a:pt x="687" y="594"/>
                </a:lnTo>
                <a:lnTo>
                  <a:pt x="697" y="603"/>
                </a:lnTo>
                <a:lnTo>
                  <a:pt x="705" y="613"/>
                </a:lnTo>
                <a:lnTo>
                  <a:pt x="719" y="632"/>
                </a:lnTo>
                <a:lnTo>
                  <a:pt x="730" y="652"/>
                </a:lnTo>
                <a:lnTo>
                  <a:pt x="740" y="671"/>
                </a:lnTo>
                <a:lnTo>
                  <a:pt x="747" y="691"/>
                </a:lnTo>
                <a:lnTo>
                  <a:pt x="751" y="709"/>
                </a:lnTo>
                <a:lnTo>
                  <a:pt x="754" y="726"/>
                </a:lnTo>
                <a:lnTo>
                  <a:pt x="758" y="750"/>
                </a:lnTo>
                <a:lnTo>
                  <a:pt x="758" y="760"/>
                </a:lnTo>
                <a:lnTo>
                  <a:pt x="1194" y="761"/>
                </a:lnTo>
                <a:lnTo>
                  <a:pt x="1194" y="761"/>
                </a:lnTo>
                <a:lnTo>
                  <a:pt x="1194" y="741"/>
                </a:lnTo>
                <a:lnTo>
                  <a:pt x="1195" y="723"/>
                </a:lnTo>
                <a:lnTo>
                  <a:pt x="1198" y="705"/>
                </a:lnTo>
                <a:lnTo>
                  <a:pt x="1202" y="690"/>
                </a:lnTo>
                <a:lnTo>
                  <a:pt x="1208" y="674"/>
                </a:lnTo>
                <a:lnTo>
                  <a:pt x="1213" y="660"/>
                </a:lnTo>
                <a:lnTo>
                  <a:pt x="1219" y="648"/>
                </a:lnTo>
                <a:lnTo>
                  <a:pt x="1226" y="635"/>
                </a:lnTo>
                <a:lnTo>
                  <a:pt x="1234" y="624"/>
                </a:lnTo>
                <a:lnTo>
                  <a:pt x="1243" y="614"/>
                </a:lnTo>
                <a:lnTo>
                  <a:pt x="1251" y="604"/>
                </a:lnTo>
                <a:lnTo>
                  <a:pt x="1261" y="596"/>
                </a:lnTo>
                <a:lnTo>
                  <a:pt x="1280" y="582"/>
                </a:lnTo>
                <a:lnTo>
                  <a:pt x="1300" y="569"/>
                </a:lnTo>
                <a:lnTo>
                  <a:pt x="1320" y="561"/>
                </a:lnTo>
                <a:lnTo>
                  <a:pt x="1339" y="552"/>
                </a:lnTo>
                <a:lnTo>
                  <a:pt x="1357" y="548"/>
                </a:lnTo>
                <a:lnTo>
                  <a:pt x="1374" y="544"/>
                </a:lnTo>
                <a:lnTo>
                  <a:pt x="1398" y="541"/>
                </a:lnTo>
                <a:lnTo>
                  <a:pt x="1406" y="540"/>
                </a:lnTo>
                <a:lnTo>
                  <a:pt x="1406" y="540"/>
                </a:lnTo>
                <a:lnTo>
                  <a:pt x="1427" y="541"/>
                </a:lnTo>
                <a:lnTo>
                  <a:pt x="1447" y="543"/>
                </a:lnTo>
                <a:lnTo>
                  <a:pt x="1465" y="545"/>
                </a:lnTo>
                <a:lnTo>
                  <a:pt x="1482" y="550"/>
                </a:lnTo>
                <a:lnTo>
                  <a:pt x="1497" y="555"/>
                </a:lnTo>
                <a:lnTo>
                  <a:pt x="1511" y="561"/>
                </a:lnTo>
                <a:lnTo>
                  <a:pt x="1525" y="568"/>
                </a:lnTo>
                <a:lnTo>
                  <a:pt x="1538" y="575"/>
                </a:lnTo>
                <a:lnTo>
                  <a:pt x="1549" y="583"/>
                </a:lnTo>
                <a:lnTo>
                  <a:pt x="1559" y="592"/>
                </a:lnTo>
                <a:lnTo>
                  <a:pt x="1569" y="600"/>
                </a:lnTo>
                <a:lnTo>
                  <a:pt x="1577" y="610"/>
                </a:lnTo>
                <a:lnTo>
                  <a:pt x="1592" y="629"/>
                </a:lnTo>
                <a:lnTo>
                  <a:pt x="1605" y="650"/>
                </a:lnTo>
                <a:lnTo>
                  <a:pt x="1613" y="671"/>
                </a:lnTo>
                <a:lnTo>
                  <a:pt x="1620" y="691"/>
                </a:lnTo>
                <a:lnTo>
                  <a:pt x="1626" y="709"/>
                </a:lnTo>
                <a:lnTo>
                  <a:pt x="1630" y="726"/>
                </a:lnTo>
                <a:lnTo>
                  <a:pt x="1633" y="751"/>
                </a:lnTo>
                <a:lnTo>
                  <a:pt x="1633" y="761"/>
                </a:lnTo>
                <a:lnTo>
                  <a:pt x="1633" y="761"/>
                </a:lnTo>
                <a:lnTo>
                  <a:pt x="1640" y="761"/>
                </a:lnTo>
                <a:lnTo>
                  <a:pt x="1657" y="761"/>
                </a:lnTo>
                <a:lnTo>
                  <a:pt x="1681" y="758"/>
                </a:lnTo>
                <a:lnTo>
                  <a:pt x="1695" y="754"/>
                </a:lnTo>
                <a:lnTo>
                  <a:pt x="1709" y="750"/>
                </a:lnTo>
                <a:lnTo>
                  <a:pt x="1723" y="744"/>
                </a:lnTo>
                <a:lnTo>
                  <a:pt x="1735" y="737"/>
                </a:lnTo>
                <a:lnTo>
                  <a:pt x="1748" y="729"/>
                </a:lnTo>
                <a:lnTo>
                  <a:pt x="1759" y="718"/>
                </a:lnTo>
                <a:lnTo>
                  <a:pt x="1769" y="704"/>
                </a:lnTo>
                <a:lnTo>
                  <a:pt x="1776" y="688"/>
                </a:lnTo>
                <a:lnTo>
                  <a:pt x="1779" y="678"/>
                </a:lnTo>
                <a:lnTo>
                  <a:pt x="1781" y="669"/>
                </a:lnTo>
                <a:lnTo>
                  <a:pt x="1783" y="659"/>
                </a:lnTo>
                <a:lnTo>
                  <a:pt x="1783" y="648"/>
                </a:lnTo>
                <a:lnTo>
                  <a:pt x="1791" y="497"/>
                </a:lnTo>
                <a:lnTo>
                  <a:pt x="1791" y="497"/>
                </a:lnTo>
                <a:lnTo>
                  <a:pt x="1791" y="488"/>
                </a:lnTo>
                <a:lnTo>
                  <a:pt x="1790" y="470"/>
                </a:lnTo>
                <a:lnTo>
                  <a:pt x="1787" y="457"/>
                </a:lnTo>
                <a:lnTo>
                  <a:pt x="1784" y="442"/>
                </a:lnTo>
                <a:lnTo>
                  <a:pt x="1780" y="427"/>
                </a:lnTo>
                <a:lnTo>
                  <a:pt x="1773" y="411"/>
                </a:lnTo>
                <a:lnTo>
                  <a:pt x="1766" y="396"/>
                </a:lnTo>
                <a:lnTo>
                  <a:pt x="1755" y="380"/>
                </a:lnTo>
                <a:lnTo>
                  <a:pt x="1742" y="366"/>
                </a:lnTo>
                <a:lnTo>
                  <a:pt x="1727" y="352"/>
                </a:lnTo>
                <a:lnTo>
                  <a:pt x="1718" y="347"/>
                </a:lnTo>
                <a:lnTo>
                  <a:pt x="1709" y="343"/>
                </a:lnTo>
                <a:lnTo>
                  <a:pt x="1697" y="337"/>
                </a:lnTo>
                <a:lnTo>
                  <a:pt x="1688" y="334"/>
                </a:lnTo>
                <a:lnTo>
                  <a:pt x="1675" y="330"/>
                </a:lnTo>
                <a:lnTo>
                  <a:pt x="1662" y="329"/>
                </a:lnTo>
                <a:lnTo>
                  <a:pt x="1648" y="327"/>
                </a:lnTo>
                <a:lnTo>
                  <a:pt x="1633" y="326"/>
                </a:lnTo>
                <a:lnTo>
                  <a:pt x="1633" y="326"/>
                </a:lnTo>
                <a:close/>
              </a:path>
            </a:pathLst>
          </a:custGeom>
          <a:solidFill>
            <a:schemeClr val="bg1"/>
          </a:solidFill>
          <a:ln w="63500">
            <a:solidFill>
              <a:srgbClr val="002060"/>
            </a:solidFill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3</a:t>
            </a:fld>
            <a:endParaRPr lang="en-US" altLang="ja-JP"/>
          </a:p>
        </p:txBody>
      </p:sp>
      <p:sp>
        <p:nvSpPr>
          <p:cNvPr id="8" name="コンテンツ プレースホルダー 7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en-US" altLang="ja-JP" b="1" dirty="0" smtClean="0"/>
              <a:t>[Introduction]</a:t>
            </a:r>
            <a:endParaRPr kumimoji="1" lang="ja-JP" altLang="en-US" b="1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dirty="0" smtClean="0"/>
              <a:t>Necessity/Importance </a:t>
            </a:r>
            <a:r>
              <a:rPr lang="en-US" altLang="ja-JP" sz="2400" dirty="0"/>
              <a:t>of Embedded Many </a:t>
            </a:r>
            <a:r>
              <a:rPr lang="en-US" altLang="ja-JP" sz="2400" dirty="0" smtClean="0"/>
              <a:t>Cores</a:t>
            </a:r>
            <a:endParaRPr lang="en-US" altLang="ja-JP" sz="2400" dirty="0"/>
          </a:p>
        </p:txBody>
      </p:sp>
      <p:sp>
        <p:nvSpPr>
          <p:cNvPr id="37" name="テキスト ボックス 36"/>
          <p:cNvSpPr txBox="1">
            <a:spLocks/>
          </p:cNvSpPr>
          <p:nvPr/>
        </p:nvSpPr>
        <p:spPr>
          <a:xfrm>
            <a:off x="462977" y="3480949"/>
            <a:ext cx="1341045" cy="590395"/>
          </a:xfrm>
          <a:prstGeom prst="rect">
            <a:avLst/>
          </a:prstGeom>
          <a:solidFill>
            <a:srgbClr val="00B05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dirty="0" err="1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Applicatino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39" name="テキスト ボックス 38"/>
          <p:cNvSpPr txBox="1">
            <a:spLocks/>
          </p:cNvSpPr>
          <p:nvPr/>
        </p:nvSpPr>
        <p:spPr>
          <a:xfrm>
            <a:off x="462977" y="4137007"/>
            <a:ext cx="1341045" cy="607402"/>
          </a:xfrm>
          <a:prstGeom prst="rect">
            <a:avLst/>
          </a:prstGeom>
          <a:solidFill>
            <a:srgbClr val="0070C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Runtime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5" name="テキスト ボックス 44"/>
          <p:cNvSpPr txBox="1">
            <a:spLocks/>
          </p:cNvSpPr>
          <p:nvPr/>
        </p:nvSpPr>
        <p:spPr>
          <a:xfrm>
            <a:off x="462977" y="4823065"/>
            <a:ext cx="1341045" cy="612000"/>
          </a:xfrm>
          <a:prstGeom prst="rect">
            <a:avLst/>
          </a:prstGeom>
          <a:solidFill>
            <a:srgbClr val="FFC0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OS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8" name="フローチャート: 代替処理 47"/>
          <p:cNvSpPr/>
          <p:nvPr/>
        </p:nvSpPr>
        <p:spPr>
          <a:xfrm>
            <a:off x="2069116" y="4142697"/>
            <a:ext cx="1042371" cy="612000"/>
          </a:xfrm>
          <a:prstGeom prst="flowChartAlternateProcess">
            <a:avLst/>
          </a:prstGeom>
          <a:solidFill>
            <a:srgbClr val="0070C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ROS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9" name="フローチャート: 代替処理 48"/>
          <p:cNvSpPr/>
          <p:nvPr/>
        </p:nvSpPr>
        <p:spPr>
          <a:xfrm>
            <a:off x="2075273" y="3461061"/>
            <a:ext cx="1521985" cy="612000"/>
          </a:xfrm>
          <a:prstGeom prst="flowChartAlternateProcess">
            <a:avLst/>
          </a:prstGeom>
          <a:solidFill>
            <a:srgbClr val="00B05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kern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認知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55" name="フローチャート: 代替処理 54"/>
          <p:cNvSpPr/>
          <p:nvPr/>
        </p:nvSpPr>
        <p:spPr>
          <a:xfrm>
            <a:off x="4835211" y="4825752"/>
            <a:ext cx="2002310" cy="612000"/>
          </a:xfrm>
          <a:prstGeom prst="flowChartAlternateProcess">
            <a:avLst/>
          </a:prstGeom>
          <a:solidFill>
            <a:srgbClr val="FFC00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RTOS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26" name="フローチャート: 代替処理 25"/>
          <p:cNvSpPr/>
          <p:nvPr/>
        </p:nvSpPr>
        <p:spPr>
          <a:xfrm>
            <a:off x="3659838" y="3472378"/>
            <a:ext cx="1537415" cy="612000"/>
          </a:xfrm>
          <a:prstGeom prst="flowChartAlternateProcess">
            <a:avLst/>
          </a:prstGeom>
          <a:solidFill>
            <a:srgbClr val="00B05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kern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判断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27" name="フローチャート: 代替処理 26"/>
          <p:cNvSpPr/>
          <p:nvPr/>
        </p:nvSpPr>
        <p:spPr>
          <a:xfrm>
            <a:off x="5300105" y="3472378"/>
            <a:ext cx="1537415" cy="612000"/>
          </a:xfrm>
          <a:prstGeom prst="flowChartAlternateProcess">
            <a:avLst/>
          </a:prstGeom>
          <a:solidFill>
            <a:srgbClr val="00B05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kern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操作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41" name="フローチャート: 代替処理 40"/>
          <p:cNvSpPr/>
          <p:nvPr/>
        </p:nvSpPr>
        <p:spPr>
          <a:xfrm>
            <a:off x="4307339" y="4147932"/>
            <a:ext cx="1242064" cy="612000"/>
          </a:xfrm>
          <a:prstGeom prst="flowChartAlternateProcess">
            <a:avLst/>
          </a:prstGeom>
          <a:solidFill>
            <a:srgbClr val="0070C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OpenCV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4" name="フローチャート: 代替処理 43"/>
          <p:cNvSpPr/>
          <p:nvPr/>
        </p:nvSpPr>
        <p:spPr>
          <a:xfrm>
            <a:off x="3219897" y="4149098"/>
            <a:ext cx="979032" cy="612000"/>
          </a:xfrm>
          <a:prstGeom prst="flowChartAlternateProcess">
            <a:avLst/>
          </a:prstGeom>
          <a:solidFill>
            <a:srgbClr val="0070C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CUDA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7" name="フローチャート: 代替処理 46"/>
          <p:cNvSpPr/>
          <p:nvPr/>
        </p:nvSpPr>
        <p:spPr>
          <a:xfrm>
            <a:off x="5657812" y="4134708"/>
            <a:ext cx="1179708" cy="612000"/>
          </a:xfrm>
          <a:prstGeom prst="flowChartAlternateProcess">
            <a:avLst/>
          </a:prstGeom>
          <a:solidFill>
            <a:srgbClr val="0070C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PCL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0" name="フローチャート: 代替処理 49"/>
          <p:cNvSpPr/>
          <p:nvPr/>
        </p:nvSpPr>
        <p:spPr>
          <a:xfrm>
            <a:off x="2075273" y="4823065"/>
            <a:ext cx="2683737" cy="612000"/>
          </a:xfrm>
          <a:prstGeom prst="flowChartAlternateProcess">
            <a:avLst/>
          </a:prstGeom>
          <a:solidFill>
            <a:srgbClr val="FFC00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Real-time Linux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2" name="フローチャート: 代替処理 51"/>
          <p:cNvSpPr/>
          <p:nvPr/>
        </p:nvSpPr>
        <p:spPr>
          <a:xfrm>
            <a:off x="7127330" y="3454045"/>
            <a:ext cx="1483270" cy="612000"/>
          </a:xfrm>
          <a:prstGeom prst="flowChartAlternateProcess">
            <a:avLst/>
          </a:prstGeom>
          <a:solidFill>
            <a:srgbClr val="00B050">
              <a:alpha val="9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制御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62" name="フローチャート: 代替処理 61"/>
          <p:cNvSpPr/>
          <p:nvPr/>
        </p:nvSpPr>
        <p:spPr>
          <a:xfrm>
            <a:off x="7127330" y="4124258"/>
            <a:ext cx="1483270" cy="1310807"/>
          </a:xfrm>
          <a:prstGeom prst="flowChartAlternateProcess">
            <a:avLst/>
          </a:prstGeom>
          <a:solidFill>
            <a:schemeClr val="accent2">
              <a:alpha val="9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36000" rIns="36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i="0" u="none" strike="noStrike" kern="0" cap="none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AUTOSAR</a:t>
            </a:r>
            <a:endParaRPr kumimoji="0" lang="ja-JP" altLang="en-US" sz="2200" i="0" u="none" strike="noStrike" kern="0" cap="none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63" name="正方形/長方形 62"/>
          <p:cNvSpPr/>
          <p:nvPr/>
        </p:nvSpPr>
        <p:spPr bwMode="auto">
          <a:xfrm>
            <a:off x="1993594" y="3275213"/>
            <a:ext cx="4973018" cy="3270530"/>
          </a:xfrm>
          <a:prstGeom prst="rect">
            <a:avLst/>
          </a:prstGeom>
          <a:noFill/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endParaRPr kumimoji="1" lang="ja-JP" altLang="en-US" b="1" dirty="0">
              <a:latin typeface="+mn-lt"/>
              <a:cs typeface="メイリオ" pitchFamily="50" charset="-128"/>
            </a:endParaRPr>
          </a:p>
        </p:txBody>
      </p:sp>
      <p:sp>
        <p:nvSpPr>
          <p:cNvPr id="64" name="テキスト ボックス 63"/>
          <p:cNvSpPr txBox="1"/>
          <p:nvPr/>
        </p:nvSpPr>
        <p:spPr>
          <a:xfrm>
            <a:off x="2111300" y="3044415"/>
            <a:ext cx="2087629" cy="341083"/>
          </a:xfrm>
          <a:prstGeom prst="rect">
            <a:avLst/>
          </a:prstGeom>
          <a:solidFill>
            <a:schemeClr val="tx1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900" b="1" kern="0" dirty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self-driving </a:t>
            </a:r>
            <a:r>
              <a:rPr kumimoji="0" lang="en-US" altLang="ja-JP" sz="1900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system</a:t>
            </a:r>
            <a:endParaRPr kumimoji="0" lang="ja-JP" altLang="en-US" sz="19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34" name="テキスト ボックス 33"/>
          <p:cNvSpPr txBox="1"/>
          <p:nvPr/>
        </p:nvSpPr>
        <p:spPr>
          <a:xfrm>
            <a:off x="-13718" y="-1500"/>
            <a:ext cx="9143999" cy="6859500"/>
          </a:xfrm>
          <a:prstGeom prst="rect">
            <a:avLst/>
          </a:prstGeom>
          <a:solidFill>
            <a:schemeClr val="tx1">
              <a:alpha val="9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571500" marR="0" lvl="0" indent="-5715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ja-JP" altLang="en-US" sz="36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40" name="円/楕円 2"/>
          <p:cNvSpPr/>
          <p:nvPr/>
        </p:nvSpPr>
        <p:spPr bwMode="auto">
          <a:xfrm>
            <a:off x="751768" y="2580568"/>
            <a:ext cx="1762832" cy="1762832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32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cs typeface="メイリオ" pitchFamily="50" charset="-128"/>
              </a:rPr>
              <a:t>Embedded</a:t>
            </a:r>
            <a:endParaRPr kumimoji="1" lang="ja-JP" altLang="en-US" sz="3200" b="0" i="0" u="none" strike="noStrike" cap="none" normalizeH="0" baseline="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42" name="円/楕円 39"/>
          <p:cNvSpPr/>
          <p:nvPr/>
        </p:nvSpPr>
        <p:spPr bwMode="auto">
          <a:xfrm>
            <a:off x="3739439" y="2580568"/>
            <a:ext cx="1762832" cy="1762832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3200" b="0" i="0" u="none" strike="noStrike" cap="none" normalizeH="0" baseline="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Real-time</a:t>
            </a:r>
            <a:endParaRPr kumimoji="1" lang="ja-JP" altLang="en-US" sz="3200" b="0" i="0" u="none" strike="noStrike" cap="none" normalizeH="0" baseline="0" dirty="0" smtClean="0">
              <a:ln>
                <a:solidFill>
                  <a:schemeClr val="bg1"/>
                </a:solidFill>
              </a:ln>
              <a:solidFill>
                <a:schemeClr val="bg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43" name="円/楕円 41"/>
          <p:cNvSpPr/>
          <p:nvPr/>
        </p:nvSpPr>
        <p:spPr bwMode="auto">
          <a:xfrm>
            <a:off x="6629400" y="2580568"/>
            <a:ext cx="1762832" cy="1762832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ja-JP" sz="32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cs typeface="メイリオ" pitchFamily="50" charset="-128"/>
              </a:rPr>
              <a:t>High performance</a:t>
            </a:r>
            <a:endParaRPr lang="en-US" altLang="ja-JP" sz="3200" dirty="0">
              <a:ln>
                <a:solidFill>
                  <a:schemeClr val="bg1"/>
                </a:solidFill>
              </a:ln>
              <a:solidFill>
                <a:schemeClr val="bg1"/>
              </a:solidFill>
              <a:cs typeface="メイリオ" pitchFamily="50" charset="-128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519682" y="4312673"/>
            <a:ext cx="8077200" cy="994674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4000" b="1" kern="0" dirty="0" smtClean="0">
                <a:solidFill>
                  <a:srgbClr val="FF0000"/>
                </a:solidFill>
                <a:latin typeface="Calibri" panose="020F0502020204030204"/>
                <a:ea typeface="ＭＳ Ｐゴシック" panose="020B0600070205080204" pitchFamily="50" charset="-128"/>
              </a:rPr>
              <a:t>We need heterogeneous systems.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>
          <a:xfrm>
            <a:off x="228600" y="1022350"/>
            <a:ext cx="8763000" cy="1419167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600" dirty="0" smtClean="0">
                <a:solidFill>
                  <a:schemeClr val="bg1"/>
                </a:solidFill>
              </a:rPr>
              <a:t>In embedded systems, </a:t>
            </a:r>
            <a:r>
              <a:rPr lang="en-US" altLang="ja-JP" sz="2600" u="sng" dirty="0" smtClean="0">
                <a:solidFill>
                  <a:srgbClr val="FF0000"/>
                </a:solidFill>
              </a:rPr>
              <a:t>high processing </a:t>
            </a:r>
            <a:r>
              <a:rPr lang="en-US" altLang="ja-JP" sz="2600" u="sng" dirty="0">
                <a:solidFill>
                  <a:srgbClr val="FF0000"/>
                </a:solidFill>
              </a:rPr>
              <a:t>demand</a:t>
            </a:r>
            <a:r>
              <a:rPr lang="en-US" altLang="ja-JP" sz="2600" dirty="0">
                <a:solidFill>
                  <a:schemeClr val="bg1"/>
                </a:solidFill>
              </a:rPr>
              <a:t> and </a:t>
            </a:r>
            <a:r>
              <a:rPr lang="en-US" altLang="ja-JP" sz="2600" u="sng" dirty="0">
                <a:solidFill>
                  <a:srgbClr val="FF0000"/>
                </a:solidFill>
              </a:rPr>
              <a:t>low power </a:t>
            </a:r>
            <a:r>
              <a:rPr lang="en-US" altLang="ja-JP" sz="2600" u="sng" dirty="0" smtClean="0">
                <a:solidFill>
                  <a:srgbClr val="FF0000"/>
                </a:solidFill>
              </a:rPr>
              <a:t>consumption</a:t>
            </a:r>
            <a:r>
              <a:rPr lang="en-US" altLang="ja-JP" sz="2600" dirty="0" smtClean="0">
                <a:solidFill>
                  <a:srgbClr val="FF0000"/>
                </a:solidFill>
              </a:rPr>
              <a:t> </a:t>
            </a:r>
            <a:r>
              <a:rPr lang="en-US" altLang="ja-JP" sz="2600" dirty="0" smtClean="0">
                <a:solidFill>
                  <a:schemeClr val="bg1"/>
                </a:solidFill>
              </a:rPr>
              <a:t>are needed.</a:t>
            </a:r>
            <a:endParaRPr lang="en-US" altLang="ja-JP" sz="2600" u="sng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kumimoji="1" lang="en-US" altLang="ja-JP" sz="2600" u="sng" dirty="0" smtClean="0">
                <a:solidFill>
                  <a:schemeClr val="bg1"/>
                </a:solidFill>
              </a:rPr>
              <a:t>Ex</a:t>
            </a:r>
            <a:r>
              <a:rPr lang="en-US" altLang="ja-JP" sz="2600" u="sng" dirty="0" smtClean="0">
                <a:solidFill>
                  <a:schemeClr val="bg1"/>
                </a:solidFill>
              </a:rPr>
              <a:t>. </a:t>
            </a:r>
            <a:r>
              <a:rPr lang="en-US" altLang="ja-JP" sz="2600" u="sng" dirty="0">
                <a:solidFill>
                  <a:schemeClr val="bg1"/>
                </a:solidFill>
              </a:rPr>
              <a:t>s</a:t>
            </a:r>
            <a:r>
              <a:rPr lang="en-US" altLang="ja-JP" sz="2600" u="sng" dirty="0" smtClean="0">
                <a:solidFill>
                  <a:schemeClr val="bg1"/>
                </a:solidFill>
              </a:rPr>
              <a:t>elf-driving system</a:t>
            </a:r>
            <a:endParaRPr kumimoji="1" lang="ja-JP" altLang="en-US" sz="2600" u="sng" dirty="0">
              <a:solidFill>
                <a:schemeClr val="bg1"/>
              </a:solidFill>
            </a:endParaRPr>
          </a:p>
        </p:txBody>
      </p:sp>
      <p:sp>
        <p:nvSpPr>
          <p:cNvPr id="46" name="テキスト ボックス 45"/>
          <p:cNvSpPr txBox="1">
            <a:spLocks/>
          </p:cNvSpPr>
          <p:nvPr/>
        </p:nvSpPr>
        <p:spPr>
          <a:xfrm>
            <a:off x="462977" y="5535685"/>
            <a:ext cx="1341045" cy="930046"/>
          </a:xfrm>
          <a:prstGeom prst="rect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kern="0" dirty="0" smtClean="0">
                <a:solidFill>
                  <a:schemeClr val="bg1"/>
                </a:solidFill>
                <a:latin typeface="Calibri" panose="020F0502020204030204"/>
                <a:ea typeface="ＭＳ Ｐゴシック" panose="020B0600070205080204" pitchFamily="50" charset="-128"/>
              </a:rPr>
              <a:t>Hardware</a:t>
            </a:r>
            <a:endParaRPr kumimoji="0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54" name="フローチャート: 代替処理 53"/>
          <p:cNvSpPr/>
          <p:nvPr/>
        </p:nvSpPr>
        <p:spPr>
          <a:xfrm>
            <a:off x="2075273" y="5535686"/>
            <a:ext cx="971195" cy="930046"/>
          </a:xfrm>
          <a:prstGeom prst="flowChartAlternateProcess">
            <a:avLst/>
          </a:prstGeom>
          <a:solidFill>
            <a:srgbClr val="FF00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kern="0" dirty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M</a:t>
            </a: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any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rPr>
              <a:t>cores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30" name="フローチャート: 代替処理 29"/>
          <p:cNvSpPr/>
          <p:nvPr/>
        </p:nvSpPr>
        <p:spPr>
          <a:xfrm>
            <a:off x="3130151" y="5535685"/>
            <a:ext cx="980368" cy="432000"/>
          </a:xfrm>
          <a:prstGeom prst="flowChartAlternateProcess">
            <a:avLst/>
          </a:prstGeom>
          <a:solidFill>
            <a:srgbClr val="FF00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kern="0" noProof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GPU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</a:endParaRPr>
          </a:p>
        </p:txBody>
      </p:sp>
      <p:sp>
        <p:nvSpPr>
          <p:cNvPr id="32" name="フローチャート: 代替処理 31"/>
          <p:cNvSpPr/>
          <p:nvPr/>
        </p:nvSpPr>
        <p:spPr>
          <a:xfrm>
            <a:off x="3138637" y="6029652"/>
            <a:ext cx="971970" cy="432000"/>
          </a:xfrm>
          <a:prstGeom prst="flowChartAlternateProcess">
            <a:avLst/>
          </a:prstGeom>
          <a:solidFill>
            <a:srgbClr val="FF0000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FPGAs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3" name="フローチャート: 代替処理 32"/>
          <p:cNvSpPr/>
          <p:nvPr/>
        </p:nvSpPr>
        <p:spPr>
          <a:xfrm>
            <a:off x="4172003" y="6037963"/>
            <a:ext cx="1025458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kern="0" dirty="0" smtClean="0">
                <a:solidFill>
                  <a:prstClr val="white"/>
                </a:solidFill>
                <a:latin typeface="Calibri" panose="020F0502020204030204"/>
                <a:ea typeface="ＭＳ Ｐゴシック" panose="020B0600070205080204" pitchFamily="50" charset="-128"/>
              </a:rPr>
              <a:t>Radar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6" name="フローチャート: 代替処理 35"/>
          <p:cNvSpPr/>
          <p:nvPr/>
        </p:nvSpPr>
        <p:spPr>
          <a:xfrm>
            <a:off x="4170969" y="5535685"/>
            <a:ext cx="1026403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36000" rIns="36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Camera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8" name="フローチャート: 代替処理 37"/>
          <p:cNvSpPr/>
          <p:nvPr/>
        </p:nvSpPr>
        <p:spPr>
          <a:xfrm>
            <a:off x="5257822" y="6027744"/>
            <a:ext cx="932408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GNSS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51" name="フローチャート: 代替処理 50"/>
          <p:cNvSpPr/>
          <p:nvPr/>
        </p:nvSpPr>
        <p:spPr>
          <a:xfrm>
            <a:off x="7637670" y="5535685"/>
            <a:ext cx="972929" cy="922555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ECUs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60" name="フローチャート: 代替処理 59"/>
          <p:cNvSpPr/>
          <p:nvPr/>
        </p:nvSpPr>
        <p:spPr>
          <a:xfrm>
            <a:off x="5259242" y="5535685"/>
            <a:ext cx="930988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LiDAR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56" name="フローチャート: 代替処理 55"/>
          <p:cNvSpPr/>
          <p:nvPr/>
        </p:nvSpPr>
        <p:spPr>
          <a:xfrm>
            <a:off x="6245705" y="5535685"/>
            <a:ext cx="1318489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CAN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57" name="フローチャート: 代替処理 56"/>
          <p:cNvSpPr/>
          <p:nvPr/>
        </p:nvSpPr>
        <p:spPr>
          <a:xfrm>
            <a:off x="6245705" y="6026240"/>
            <a:ext cx="1317781" cy="432000"/>
          </a:xfrm>
          <a:prstGeom prst="flowChartAlternateProcess">
            <a:avLst/>
          </a:prstGeom>
          <a:solidFill>
            <a:schemeClr val="bg2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rPr>
              <a:t>Ether</a:t>
            </a:r>
            <a:endParaRPr kumimoji="0" lang="ja-JP" altLang="en-US" sz="2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60078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4" name="表 2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697258"/>
              </p:ext>
            </p:extLst>
          </p:nvPr>
        </p:nvGraphicFramePr>
        <p:xfrm>
          <a:off x="152398" y="915813"/>
          <a:ext cx="8839201" cy="564588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384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41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8487">
                <a:tc>
                  <a:txBody>
                    <a:bodyPr/>
                    <a:lstStyle/>
                    <a:p>
                      <a:pPr algn="ctr"/>
                      <a:endParaRPr kumimoji="1" lang="ja-JP" altLang="en-US" sz="2400" b="1" dirty="0"/>
                    </a:p>
                  </a:txBody>
                  <a:tcPr marL="0" marR="0" marT="720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b="1" dirty="0" smtClean="0"/>
                        <a:t>Non-Cluster</a:t>
                      </a:r>
                      <a:endParaRPr kumimoji="1" lang="ja-JP" altLang="en-US" sz="2400" b="1" dirty="0"/>
                    </a:p>
                  </a:txBody>
                  <a:tcPr marL="0" marR="0" marT="720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b="1" dirty="0" smtClean="0"/>
                        <a:t>Cluster</a:t>
                      </a:r>
                      <a:endParaRPr kumimoji="1" lang="ja-JP" altLang="en-US" sz="2400" b="1" dirty="0"/>
                    </a:p>
                  </a:txBody>
                  <a:tcPr marL="0" marR="0" marT="7200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 smtClean="0"/>
                        <a:t>NoC </a:t>
                      </a:r>
                    </a:p>
                    <a:p>
                      <a:pPr algn="ctr"/>
                      <a:r>
                        <a:rPr kumimoji="1" lang="en-US" altLang="ja-JP" sz="2000" b="1" dirty="0" smtClean="0"/>
                        <a:t>Architecture</a:t>
                      </a:r>
                      <a:endParaRPr kumimoji="1" lang="ja-JP" altLang="en-US" sz="2000" b="1" dirty="0"/>
                    </a:p>
                  </a:txBody>
                  <a:tcPr marL="0" marR="0" marT="7200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400" b="1" dirty="0"/>
                    </a:p>
                  </a:txBody>
                  <a:tcPr marL="0" marR="0" marT="7200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2400" b="1" dirty="0"/>
                    </a:p>
                  </a:txBody>
                  <a:tcPr marL="0" marR="0" marT="7200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875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 smtClean="0"/>
                        <a:t>Programmability</a:t>
                      </a:r>
                    </a:p>
                  </a:txBody>
                  <a:tcPr marL="0" marR="0" marT="720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4000" b="0" dirty="0" smtClean="0"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✓</a:t>
                      </a:r>
                      <a:endParaRPr kumimoji="1" lang="ja-JP" altLang="en-US" sz="4000" b="0" dirty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marT="720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4000" b="0" dirty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marT="720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 smtClean="0"/>
                        <a:t>Scalability</a:t>
                      </a:r>
                      <a:endParaRPr kumimoji="1" lang="ja-JP" altLang="en-US" sz="2000" b="1" dirty="0"/>
                    </a:p>
                  </a:txBody>
                  <a:tcPr marL="0" marR="0" marT="720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4000" b="0" dirty="0" smtClean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marT="720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4000" b="0" dirty="0" smtClean="0"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✓</a:t>
                      </a:r>
                      <a:endParaRPr kumimoji="1" lang="ja-JP" altLang="en-US" sz="4000" b="0" dirty="0" smtClean="0">
                        <a:latin typeface="HGPGothicE" charset="-128"/>
                        <a:ea typeface="HGPGothicE" charset="-128"/>
                        <a:cs typeface="HGPGothicE" charset="-128"/>
                      </a:endParaRPr>
                    </a:p>
                  </a:txBody>
                  <a:tcPr marL="0" marR="0" marT="72000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4</a:t>
            </a:fld>
            <a:endParaRPr lang="en-US" altLang="ja-JP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/>
              <a:t>[Introduction]</a:t>
            </a:r>
            <a:endParaRPr lang="ja-JP" altLang="en-US" b="1" dirty="0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Comparison of many core architecture</a:t>
            </a:r>
            <a:endParaRPr kumimoji="1" lang="ja-JP" altLang="en-US" dirty="0"/>
          </a:p>
        </p:txBody>
      </p:sp>
      <p:cxnSp>
        <p:nvCxnSpPr>
          <p:cNvPr id="70" name="直線コネクタ 69"/>
          <p:cNvCxnSpPr/>
          <p:nvPr/>
        </p:nvCxnSpPr>
        <p:spPr bwMode="auto">
          <a:xfrm>
            <a:off x="7322936" y="3918597"/>
            <a:ext cx="216642" cy="1566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" name="直線コネクタ 70"/>
          <p:cNvCxnSpPr/>
          <p:nvPr/>
        </p:nvCxnSpPr>
        <p:spPr bwMode="auto">
          <a:xfrm>
            <a:off x="8087047" y="3046526"/>
            <a:ext cx="0" cy="190229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2" name="直線コネクタ 71"/>
          <p:cNvCxnSpPr/>
          <p:nvPr/>
        </p:nvCxnSpPr>
        <p:spPr bwMode="auto">
          <a:xfrm>
            <a:off x="3211684" y="1803644"/>
            <a:ext cx="0" cy="2743300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3" name="直線コネクタ 72"/>
          <p:cNvCxnSpPr/>
          <p:nvPr/>
        </p:nvCxnSpPr>
        <p:spPr bwMode="auto">
          <a:xfrm>
            <a:off x="3906477" y="1832269"/>
            <a:ext cx="0" cy="2743300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4" name="直線コネクタ 73"/>
          <p:cNvCxnSpPr/>
          <p:nvPr/>
        </p:nvCxnSpPr>
        <p:spPr bwMode="auto">
          <a:xfrm>
            <a:off x="4594188" y="1829166"/>
            <a:ext cx="0" cy="2743300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8" name="直線コネクタ 87"/>
          <p:cNvCxnSpPr/>
          <p:nvPr/>
        </p:nvCxnSpPr>
        <p:spPr bwMode="auto">
          <a:xfrm>
            <a:off x="5308726" y="1815374"/>
            <a:ext cx="0" cy="2743300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2" name="直線コネクタ 111"/>
          <p:cNvCxnSpPr/>
          <p:nvPr/>
        </p:nvCxnSpPr>
        <p:spPr bwMode="auto">
          <a:xfrm>
            <a:off x="3224793" y="2514049"/>
            <a:ext cx="2100622" cy="1566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3" name="直線コネクタ 112"/>
          <p:cNvCxnSpPr/>
          <p:nvPr/>
        </p:nvCxnSpPr>
        <p:spPr bwMode="auto">
          <a:xfrm>
            <a:off x="3221569" y="1801793"/>
            <a:ext cx="2100622" cy="1566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4" name="直線コネクタ 113"/>
          <p:cNvCxnSpPr/>
          <p:nvPr/>
        </p:nvCxnSpPr>
        <p:spPr bwMode="auto">
          <a:xfrm>
            <a:off x="3225029" y="3210435"/>
            <a:ext cx="2100622" cy="1566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5" name="直線コネクタ 114"/>
          <p:cNvCxnSpPr/>
          <p:nvPr/>
        </p:nvCxnSpPr>
        <p:spPr bwMode="auto">
          <a:xfrm>
            <a:off x="3227478" y="3887219"/>
            <a:ext cx="2100622" cy="1566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6" name="正方形/長方形 115"/>
          <p:cNvSpPr/>
          <p:nvPr/>
        </p:nvSpPr>
        <p:spPr bwMode="auto">
          <a:xfrm>
            <a:off x="2919900" y="4368074"/>
            <a:ext cx="2655399" cy="366097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memory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cxnSp>
        <p:nvCxnSpPr>
          <p:cNvPr id="117" name="直線コネクタ 116"/>
          <p:cNvCxnSpPr/>
          <p:nvPr/>
        </p:nvCxnSpPr>
        <p:spPr bwMode="auto">
          <a:xfrm>
            <a:off x="6744242" y="3046526"/>
            <a:ext cx="0" cy="190229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8" name="直線コネクタ 117"/>
          <p:cNvCxnSpPr/>
          <p:nvPr/>
        </p:nvCxnSpPr>
        <p:spPr bwMode="auto">
          <a:xfrm>
            <a:off x="7313830" y="2278841"/>
            <a:ext cx="216642" cy="1566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19" name="グループ化 118"/>
          <p:cNvGrpSpPr/>
          <p:nvPr/>
        </p:nvGrpSpPr>
        <p:grpSpPr>
          <a:xfrm>
            <a:off x="6130779" y="3191639"/>
            <a:ext cx="1210207" cy="1541443"/>
            <a:chOff x="4113269" y="2832930"/>
            <a:chExt cx="1067191" cy="1359283"/>
          </a:xfrm>
        </p:grpSpPr>
        <p:sp>
          <p:nvSpPr>
            <p:cNvPr id="120" name="正方形/長方形 119"/>
            <p:cNvSpPr>
              <a:spLocks noChangeAspect="1"/>
            </p:cNvSpPr>
            <p:nvPr/>
          </p:nvSpPr>
          <p:spPr bwMode="auto">
            <a:xfrm>
              <a:off x="4113269" y="2832930"/>
              <a:ext cx="1067191" cy="135928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21" name="正方形/長方形 120"/>
            <p:cNvSpPr>
              <a:spLocks noChangeAspect="1"/>
            </p:cNvSpPr>
            <p:nvPr/>
          </p:nvSpPr>
          <p:spPr bwMode="auto">
            <a:xfrm>
              <a:off x="4176866" y="3352478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22" name="正方形/長方形 121"/>
            <p:cNvSpPr>
              <a:spLocks noChangeAspect="1"/>
            </p:cNvSpPr>
            <p:nvPr/>
          </p:nvSpPr>
          <p:spPr bwMode="auto">
            <a:xfrm>
              <a:off x="4688347" y="3345933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23" name="正方形/長方形 122"/>
            <p:cNvSpPr/>
            <p:nvPr/>
          </p:nvSpPr>
          <p:spPr bwMode="auto">
            <a:xfrm>
              <a:off x="4176866" y="3810000"/>
              <a:ext cx="948483" cy="332815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memory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24" name="正方形/長方形 123"/>
            <p:cNvSpPr>
              <a:spLocks noChangeAspect="1"/>
            </p:cNvSpPr>
            <p:nvPr/>
          </p:nvSpPr>
          <p:spPr bwMode="auto">
            <a:xfrm>
              <a:off x="4176866" y="2886634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25" name="正方形/長方形 124"/>
            <p:cNvSpPr>
              <a:spLocks noChangeAspect="1"/>
            </p:cNvSpPr>
            <p:nvPr/>
          </p:nvSpPr>
          <p:spPr bwMode="auto">
            <a:xfrm>
              <a:off x="4688347" y="2881865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sp>
        <p:nvSpPr>
          <p:cNvPr id="126" name="正方形/長方形 125"/>
          <p:cNvSpPr>
            <a:spLocks noChangeAspect="1"/>
          </p:cNvSpPr>
          <p:nvPr/>
        </p:nvSpPr>
        <p:spPr bwMode="auto">
          <a:xfrm>
            <a:off x="2917951" y="2915230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27" name="正方形/長方形 126"/>
          <p:cNvSpPr>
            <a:spLocks noChangeAspect="1"/>
          </p:cNvSpPr>
          <p:nvPr/>
        </p:nvSpPr>
        <p:spPr bwMode="auto">
          <a:xfrm>
            <a:off x="3612744" y="2920274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28" name="正方形/長方形 127"/>
          <p:cNvSpPr>
            <a:spLocks noChangeAspect="1"/>
          </p:cNvSpPr>
          <p:nvPr/>
        </p:nvSpPr>
        <p:spPr bwMode="auto">
          <a:xfrm>
            <a:off x="4300455" y="2918618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29" name="正方形/長方形 128"/>
          <p:cNvSpPr>
            <a:spLocks noChangeAspect="1"/>
          </p:cNvSpPr>
          <p:nvPr/>
        </p:nvSpPr>
        <p:spPr bwMode="auto">
          <a:xfrm>
            <a:off x="2905251" y="3626430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0" name="正方形/長方形 129"/>
          <p:cNvSpPr>
            <a:spLocks noChangeAspect="1"/>
          </p:cNvSpPr>
          <p:nvPr/>
        </p:nvSpPr>
        <p:spPr bwMode="auto">
          <a:xfrm>
            <a:off x="3600044" y="3631474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1" name="正方形/長方形 130"/>
          <p:cNvSpPr>
            <a:spLocks noChangeAspect="1"/>
          </p:cNvSpPr>
          <p:nvPr/>
        </p:nvSpPr>
        <p:spPr bwMode="auto">
          <a:xfrm>
            <a:off x="4287755" y="3629818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2" name="正方形/長方形 131"/>
          <p:cNvSpPr>
            <a:spLocks noChangeAspect="1"/>
          </p:cNvSpPr>
          <p:nvPr/>
        </p:nvSpPr>
        <p:spPr bwMode="auto">
          <a:xfrm>
            <a:off x="5000534" y="2915230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3" name="正方形/長方形 132"/>
          <p:cNvSpPr>
            <a:spLocks noChangeAspect="1"/>
          </p:cNvSpPr>
          <p:nvPr/>
        </p:nvSpPr>
        <p:spPr bwMode="auto">
          <a:xfrm>
            <a:off x="4987834" y="3626430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4" name="正方形/長方形 133"/>
          <p:cNvSpPr>
            <a:spLocks noChangeAspect="1"/>
          </p:cNvSpPr>
          <p:nvPr/>
        </p:nvSpPr>
        <p:spPr bwMode="auto">
          <a:xfrm>
            <a:off x="2917951" y="1497593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5" name="正方形/長方形 134"/>
          <p:cNvSpPr>
            <a:spLocks noChangeAspect="1"/>
          </p:cNvSpPr>
          <p:nvPr/>
        </p:nvSpPr>
        <p:spPr bwMode="auto">
          <a:xfrm>
            <a:off x="3612744" y="1502637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6" name="正方形/長方形 135"/>
          <p:cNvSpPr>
            <a:spLocks noChangeAspect="1"/>
          </p:cNvSpPr>
          <p:nvPr/>
        </p:nvSpPr>
        <p:spPr bwMode="auto">
          <a:xfrm>
            <a:off x="5000534" y="1497593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7" name="正方形/長方形 136"/>
          <p:cNvSpPr>
            <a:spLocks noChangeAspect="1"/>
          </p:cNvSpPr>
          <p:nvPr/>
        </p:nvSpPr>
        <p:spPr bwMode="auto">
          <a:xfrm>
            <a:off x="2917951" y="2212340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8" name="正方形/長方形 137"/>
          <p:cNvSpPr>
            <a:spLocks noChangeAspect="1"/>
          </p:cNvSpPr>
          <p:nvPr/>
        </p:nvSpPr>
        <p:spPr bwMode="auto">
          <a:xfrm>
            <a:off x="3612744" y="2217384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39" name="正方形/長方形 138"/>
          <p:cNvSpPr>
            <a:spLocks noChangeAspect="1"/>
          </p:cNvSpPr>
          <p:nvPr/>
        </p:nvSpPr>
        <p:spPr bwMode="auto">
          <a:xfrm>
            <a:off x="4300455" y="2215728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40" name="正方形/長方形 139"/>
          <p:cNvSpPr>
            <a:spLocks noChangeAspect="1"/>
          </p:cNvSpPr>
          <p:nvPr/>
        </p:nvSpPr>
        <p:spPr bwMode="auto">
          <a:xfrm>
            <a:off x="5000534" y="2212340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141" name="正方形/長方形 140"/>
          <p:cNvSpPr>
            <a:spLocks noChangeAspect="1"/>
          </p:cNvSpPr>
          <p:nvPr/>
        </p:nvSpPr>
        <p:spPr bwMode="auto">
          <a:xfrm>
            <a:off x="4300455" y="1500981"/>
            <a:ext cx="587466" cy="587466"/>
          </a:xfrm>
          <a:prstGeom prst="rect">
            <a:avLst/>
          </a:prstGeom>
          <a:solidFill>
            <a:srgbClr val="CBE4F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ja-JP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rPr>
              <a:t>core</a:t>
            </a:r>
            <a:endParaRPr kumimoji="1" lang="ja-JP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grpSp>
        <p:nvGrpSpPr>
          <p:cNvPr id="142" name="グループ化 141"/>
          <p:cNvGrpSpPr/>
          <p:nvPr/>
        </p:nvGrpSpPr>
        <p:grpSpPr>
          <a:xfrm>
            <a:off x="6130778" y="1493794"/>
            <a:ext cx="1210207" cy="1541443"/>
            <a:chOff x="4113269" y="2832930"/>
            <a:chExt cx="1067191" cy="1359283"/>
          </a:xfrm>
        </p:grpSpPr>
        <p:sp>
          <p:nvSpPr>
            <p:cNvPr id="143" name="正方形/長方形 142"/>
            <p:cNvSpPr>
              <a:spLocks noChangeAspect="1"/>
            </p:cNvSpPr>
            <p:nvPr/>
          </p:nvSpPr>
          <p:spPr bwMode="auto">
            <a:xfrm>
              <a:off x="4113269" y="2832930"/>
              <a:ext cx="1067191" cy="135928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44" name="正方形/長方形 143"/>
            <p:cNvSpPr>
              <a:spLocks noChangeAspect="1"/>
            </p:cNvSpPr>
            <p:nvPr/>
          </p:nvSpPr>
          <p:spPr bwMode="auto">
            <a:xfrm>
              <a:off x="4176866" y="3352478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45" name="正方形/長方形 144"/>
            <p:cNvSpPr>
              <a:spLocks noChangeAspect="1"/>
            </p:cNvSpPr>
            <p:nvPr/>
          </p:nvSpPr>
          <p:spPr bwMode="auto">
            <a:xfrm>
              <a:off x="4688347" y="3345933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46" name="正方形/長方形 145"/>
            <p:cNvSpPr/>
            <p:nvPr/>
          </p:nvSpPr>
          <p:spPr bwMode="auto">
            <a:xfrm>
              <a:off x="4176866" y="3810000"/>
              <a:ext cx="948483" cy="332815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memory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47" name="正方形/長方形 146"/>
            <p:cNvSpPr>
              <a:spLocks noChangeAspect="1"/>
            </p:cNvSpPr>
            <p:nvPr/>
          </p:nvSpPr>
          <p:spPr bwMode="auto">
            <a:xfrm>
              <a:off x="4176866" y="2886634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48" name="正方形/長方形 147"/>
            <p:cNvSpPr>
              <a:spLocks noChangeAspect="1"/>
            </p:cNvSpPr>
            <p:nvPr/>
          </p:nvSpPr>
          <p:spPr bwMode="auto">
            <a:xfrm>
              <a:off x="4688347" y="2881865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grpSp>
        <p:nvGrpSpPr>
          <p:cNvPr id="149" name="グループ化 148"/>
          <p:cNvGrpSpPr/>
          <p:nvPr/>
        </p:nvGrpSpPr>
        <p:grpSpPr>
          <a:xfrm>
            <a:off x="7500582" y="3197066"/>
            <a:ext cx="1210207" cy="1541443"/>
            <a:chOff x="4113269" y="2832930"/>
            <a:chExt cx="1067191" cy="1359283"/>
          </a:xfrm>
        </p:grpSpPr>
        <p:sp>
          <p:nvSpPr>
            <p:cNvPr id="150" name="正方形/長方形 149"/>
            <p:cNvSpPr>
              <a:spLocks noChangeAspect="1"/>
            </p:cNvSpPr>
            <p:nvPr/>
          </p:nvSpPr>
          <p:spPr bwMode="auto">
            <a:xfrm>
              <a:off x="4113269" y="2832930"/>
              <a:ext cx="1067191" cy="135928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51" name="正方形/長方形 150"/>
            <p:cNvSpPr>
              <a:spLocks noChangeAspect="1"/>
            </p:cNvSpPr>
            <p:nvPr/>
          </p:nvSpPr>
          <p:spPr bwMode="auto">
            <a:xfrm>
              <a:off x="4176866" y="3352478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52" name="正方形/長方形 151"/>
            <p:cNvSpPr>
              <a:spLocks noChangeAspect="1"/>
            </p:cNvSpPr>
            <p:nvPr/>
          </p:nvSpPr>
          <p:spPr bwMode="auto">
            <a:xfrm>
              <a:off x="4688347" y="3345933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53" name="正方形/長方形 152"/>
            <p:cNvSpPr/>
            <p:nvPr/>
          </p:nvSpPr>
          <p:spPr bwMode="auto">
            <a:xfrm>
              <a:off x="4176866" y="3810000"/>
              <a:ext cx="948483" cy="332815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memory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54" name="正方形/長方形 153"/>
            <p:cNvSpPr>
              <a:spLocks noChangeAspect="1"/>
            </p:cNvSpPr>
            <p:nvPr/>
          </p:nvSpPr>
          <p:spPr bwMode="auto">
            <a:xfrm>
              <a:off x="4176866" y="2886634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55" name="正方形/長方形 154"/>
            <p:cNvSpPr>
              <a:spLocks noChangeAspect="1"/>
            </p:cNvSpPr>
            <p:nvPr/>
          </p:nvSpPr>
          <p:spPr bwMode="auto">
            <a:xfrm>
              <a:off x="4688347" y="2881865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grpSp>
        <p:nvGrpSpPr>
          <p:cNvPr id="156" name="グループ化 155"/>
          <p:cNvGrpSpPr/>
          <p:nvPr/>
        </p:nvGrpSpPr>
        <p:grpSpPr>
          <a:xfrm>
            <a:off x="7500581" y="1499221"/>
            <a:ext cx="1210207" cy="1541443"/>
            <a:chOff x="4113269" y="2832930"/>
            <a:chExt cx="1067191" cy="1359283"/>
          </a:xfrm>
        </p:grpSpPr>
        <p:sp>
          <p:nvSpPr>
            <p:cNvPr id="157" name="正方形/長方形 156"/>
            <p:cNvSpPr>
              <a:spLocks noChangeAspect="1"/>
            </p:cNvSpPr>
            <p:nvPr/>
          </p:nvSpPr>
          <p:spPr bwMode="auto">
            <a:xfrm>
              <a:off x="4113269" y="2832930"/>
              <a:ext cx="1067191" cy="1359283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58" name="正方形/長方形 157"/>
            <p:cNvSpPr>
              <a:spLocks noChangeAspect="1"/>
            </p:cNvSpPr>
            <p:nvPr/>
          </p:nvSpPr>
          <p:spPr bwMode="auto">
            <a:xfrm>
              <a:off x="4176866" y="3352478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59" name="正方形/長方形 158"/>
            <p:cNvSpPr>
              <a:spLocks noChangeAspect="1"/>
            </p:cNvSpPr>
            <p:nvPr/>
          </p:nvSpPr>
          <p:spPr bwMode="auto">
            <a:xfrm>
              <a:off x="4688347" y="3345933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60" name="正方形/長方形 159"/>
            <p:cNvSpPr/>
            <p:nvPr/>
          </p:nvSpPr>
          <p:spPr bwMode="auto">
            <a:xfrm>
              <a:off x="4176866" y="3810000"/>
              <a:ext cx="948483" cy="332815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memory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61" name="正方形/長方形 160"/>
            <p:cNvSpPr>
              <a:spLocks noChangeAspect="1"/>
            </p:cNvSpPr>
            <p:nvPr/>
          </p:nvSpPr>
          <p:spPr bwMode="auto">
            <a:xfrm>
              <a:off x="4176866" y="2886634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62" name="正方形/長方形 161"/>
            <p:cNvSpPr>
              <a:spLocks noChangeAspect="1"/>
            </p:cNvSpPr>
            <p:nvPr/>
          </p:nvSpPr>
          <p:spPr bwMode="auto">
            <a:xfrm>
              <a:off x="4688347" y="2881865"/>
              <a:ext cx="437003" cy="392405"/>
            </a:xfrm>
            <a:prstGeom prst="rect">
              <a:avLst/>
            </a:prstGeom>
            <a:solidFill>
              <a:srgbClr val="CBE4F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6000" tIns="46800" rIns="36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core</a:t>
              </a:r>
              <a:endParaRPr kumimoji="1" lang="ja-JP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sp>
        <p:nvSpPr>
          <p:cNvPr id="235" name="テキスト ボックス 234"/>
          <p:cNvSpPr txBox="1"/>
          <p:nvPr/>
        </p:nvSpPr>
        <p:spPr>
          <a:xfrm>
            <a:off x="3874207" y="4668113"/>
            <a:ext cx="3658735" cy="527316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tIns="46800" rtlCol="0" anchor="ctr">
            <a:noAutofit/>
          </a:bodyPr>
          <a:lstStyle/>
          <a:p>
            <a:pPr marR="0" lvl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2800" b="1" kern="0" dirty="0" smtClean="0">
                <a:solidFill>
                  <a:srgbClr val="FF0000"/>
                </a:solidFill>
                <a:latin typeface="Calibri" panose="020F0502020204030204"/>
                <a:ea typeface="ＭＳ Ｐゴシック" panose="020B0600070205080204" pitchFamily="50" charset="-128"/>
              </a:rPr>
              <a:t>Network-on-Chip (</a:t>
            </a:r>
            <a:r>
              <a:rPr kumimoji="0" lang="en-US" altLang="ja-JP" sz="2800" b="1" kern="0" dirty="0" err="1" smtClean="0">
                <a:solidFill>
                  <a:srgbClr val="FF0000"/>
                </a:solidFill>
                <a:latin typeface="Calibri" panose="020F0502020204030204"/>
                <a:ea typeface="ＭＳ Ｐゴシック" panose="020B0600070205080204" pitchFamily="50" charset="-128"/>
              </a:rPr>
              <a:t>NoC</a:t>
            </a:r>
            <a:r>
              <a:rPr kumimoji="0" lang="en-US" altLang="ja-JP" sz="2800" b="1" kern="0" dirty="0" smtClean="0">
                <a:solidFill>
                  <a:srgbClr val="FF0000"/>
                </a:solidFill>
                <a:latin typeface="Calibri" panose="020F0502020204030204"/>
                <a:ea typeface="ＭＳ Ｐゴシック" panose="020B0600070205080204" pitchFamily="50" charset="-128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188613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>
                <a:solidFill>
                  <a:srgbClr val="000000"/>
                </a:solidFill>
              </a:rPr>
              <a:pPr>
                <a:defRPr/>
              </a:pPr>
              <a:t>5</a:t>
            </a:fld>
            <a:endParaRPr lang="en-US" altLang="ja-JP">
              <a:solidFill>
                <a:srgbClr val="000000"/>
              </a:solidFill>
            </a:endParaRPr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 smtClean="0"/>
              <a:t>[System Model]</a:t>
            </a:r>
            <a:endParaRPr kumimoji="1" lang="en-US" altLang="ja-JP" b="1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KALRAY MPPA-256</a:t>
            </a:r>
            <a:endParaRPr kumimoji="1" lang="ja-JP" altLang="en-US" b="1" dirty="0">
              <a:solidFill>
                <a:srgbClr val="002060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1024" name="グループ化 1023"/>
          <p:cNvGrpSpPr/>
          <p:nvPr/>
        </p:nvGrpSpPr>
        <p:grpSpPr>
          <a:xfrm>
            <a:off x="326031" y="3351409"/>
            <a:ext cx="3398332" cy="3223260"/>
            <a:chOff x="613299" y="3434287"/>
            <a:chExt cx="3398332" cy="3223260"/>
          </a:xfrm>
        </p:grpSpPr>
        <p:grpSp>
          <p:nvGrpSpPr>
            <p:cNvPr id="11" name="グループ化 10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307" name="正方形/長方形 30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8" name="正方形/長方形 30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9" name="正方形/長方形 30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0" name="正方形/長方形 30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1" name="正方形/長方形 31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2" name="正方形/長方形 31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3" name="正方形/長方形 31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4" name="正方形/長方形 31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5" name="正方形/長方形 31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6" name="正方形/長方形 31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7" name="正方形/長方形 31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8" name="正方形/長方形 31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9" name="正方形/長方形 31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0" name="正方形/長方形 31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1" name="正方形/長方形 32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2" name="正方形/長方形 32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3" name="正方形/長方形 32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3" name="グループ化 12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90" name="正方形/長方形 28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1" name="正方形/長方形 29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2" name="正方形/長方形 29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3" name="正方形/長方形 29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4" name="正方形/長方形 29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5" name="正方形/長方形 29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6" name="正方形/長方形 29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7" name="正方形/長方形 29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8" name="正方形/長方形 29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9" name="正方形/長方形 29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0" name="正方形/長方形 29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1" name="正方形/長方形 30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2" name="正方形/長方形 30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3" name="正方形/長方形 30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4" name="正方形/長方形 30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5" name="正方形/長方形 30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6" name="正方形/長方形 30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4" name="グループ化 13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73" name="正方形/長方形 27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4" name="正方形/長方形 27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5" name="正方形/長方形 27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6" name="正方形/長方形 27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7" name="正方形/長方形 27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8" name="正方形/長方形 27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9" name="正方形/長方形 27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0" name="正方形/長方形 27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1" name="正方形/長方形 28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2" name="正方形/長方形 28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3" name="正方形/長方形 28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4" name="正方形/長方形 28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5" name="正方形/長方形 28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6" name="正方形/長方形 28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7" name="正方形/長方形 28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8" name="正方形/長方形 28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9" name="正方形/長方形 28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5" name="グループ化 14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56" name="正方形/長方形 25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" name="正方形/長方形 25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" name="正方形/長方形 25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" name="正方形/長方形 25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" name="正方形/長方形 25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" name="正方形/長方形 26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" name="正方形/長方形 26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" name="正方形/長方形 26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" name="正方形/長方形 26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" name="正方形/長方形 26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" name="正方形/長方形 26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" name="正方形/長方形 26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" name="正方形/長方形 26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" name="正方形/長方形 26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0" name="正方形/長方形 26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1" name="正方形/長方形 27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2" name="正方形/長方形 27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6" name="グループ化 15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39" name="正方形/長方形 23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" name="正方形/長方形 23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" name="正方形/長方形 24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" name="正方形/長方形 24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" name="正方形/長方形 24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" name="正方形/長方形 24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" name="正方形/長方形 24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" name="正方形/長方形 24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" name="正方形/長方形 24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" name="正方形/長方形 24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" name="正方形/長方形 24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" name="正方形/長方形 24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" name="正方形/長方形 25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" name="正方形/長方形 25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" name="正方形/長方形 25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" name="正方形/長方形 25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" name="正方形/長方形 25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7" name="グループ化 16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22" name="正方形/長方形 22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" name="正方形/長方形 22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" name="正方形/長方形 22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" name="正方形/長方形 22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" name="正方形/長方形 22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" name="正方形/長方形 22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" name="正方形/長方形 22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" name="正方形/長方形 22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" name="正方形/長方形 22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" name="正方形/長方形 23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" name="正方形/長方形 23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" name="正方形/長方形 23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" name="正方形/長方形 23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" name="正方形/長方形 23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" name="正方形/長方形 23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" name="正方形/長方形 23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8" name="正方形/長方形 23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8" name="グループ化 17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05" name="正方形/長方形 20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6" name="正方形/長方形 20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7" name="正方形/長方形 20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8" name="正方形/長方形 20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" name="正方形/長方形 20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" name="正方形/長方形 20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" name="正方形/長方形 21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" name="正方形/長方形 21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" name="正方形/長方形 21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" name="正方形/長方形 21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" name="正方形/長方形 21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" name="正方形/長方形 21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" name="正方形/長方形 21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" name="正方形/長方形 21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" name="正方形/長方形 21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" name="正方形/長方形 21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" name="正方形/長方形 22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9" name="グループ化 18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88" name="正方形/長方形 18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9" name="正方形/長方形 18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0" name="正方形/長方形 18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1" name="正方形/長方形 19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2" name="正方形/長方形 19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3" name="正方形/長方形 19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4" name="正方形/長方形 19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5" name="正方形/長方形 19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6" name="正方形/長方形 19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7" name="正方形/長方形 19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8" name="正方形/長方形 19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9" name="正方形/長方形 19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0" name="正方形/長方形 19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1" name="正方形/長方形 20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2" name="正方形/長方形 20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3" name="正方形/長方形 20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4" name="正方形/長方形 20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" name="グループ化 19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71" name="正方形/長方形 17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2" name="正方形/長方形 17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3" name="正方形/長方形 17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4" name="正方形/長方形 17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5" name="正方形/長方形 17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6" name="正方形/長方形 17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7" name="正方形/長方形 17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8" name="正方形/長方形 17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9" name="正方形/長方形 17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0" name="正方形/長方形 17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1" name="正方形/長方形 18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2" name="正方形/長方形 18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3" name="正方形/長方形 18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4" name="正方形/長方形 18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5" name="正方形/長方形 18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6" name="正方形/長方形 18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7" name="正方形/長方形 18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1" name="グループ化 20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54" name="正方形/長方形 15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5" name="正方形/長方形 15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6" name="正方形/長方形 15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7" name="正方形/長方形 15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8" name="正方形/長方形 15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9" name="正方形/長方形 15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0" name="正方形/長方形 15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1" name="正方形/長方形 16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2" name="正方形/長方形 16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3" name="正方形/長方形 16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4" name="正方形/長方形 16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5" name="正方形/長方形 16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6" name="正方形/長方形 16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7" name="正方形/長方形 16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8" name="正方形/長方形 16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9" name="正方形/長方形 16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0" name="正方形/長方形 16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2" name="グループ化 21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37" name="正方形/長方形 13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8" name="正方形/長方形 13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9" name="正方形/長方形 13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0" name="正方形/長方形 13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1" name="正方形/長方形 14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2" name="正方形/長方形 14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3" name="正方形/長方形 14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4" name="正方形/長方形 14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5" name="正方形/長方形 14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6" name="正方形/長方形 14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7" name="正方形/長方形 14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8" name="正方形/長方形 14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9" name="正方形/長方形 14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0" name="正方形/長方形 14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1" name="正方形/長方形 15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2" name="正方形/長方形 15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3" name="正方形/長方形 15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" name="グループ化 22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20" name="正方形/長方形 11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" name="正方形/長方形 12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" name="正方形/長方形 12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" name="正方形/長方形 12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" name="正方形/長方形 12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" name="正方形/長方形 12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" name="正方形/長方形 12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" name="正方形/長方形 12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" name="正方形/長方形 12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" name="正方形/長方形 12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" name="正方形/長方形 12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" name="正方形/長方形 13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" name="正方形/長方形 13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" name="正方形/長方形 13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4" name="正方形/長方形 13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5" name="正方形/長方形 13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6" name="正方形/長方形 13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4" name="グループ化 23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03" name="正方形/長方形 10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" name="正方形/長方形 10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" name="正方形/長方形 10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" name="正方形/長方形 10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" name="正方形/長方形 10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" name="正方形/長方形 10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" name="正方形/長方形 10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" name="正方形/長方形 10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" name="正方形/長方形 11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" name="正方形/長方形 11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" name="正方形/長方形 11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" name="正方形/長方形 11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" name="正方形/長方形 11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" name="正方形/長方形 11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" name="正方形/長方形 11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" name="正方形/長方形 11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" name="正方形/長方形 11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solidFill>
                <a:srgbClr val="CBE4F9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5" name="グループ化 24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86" name="正方形/長方形 8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" name="正方形/長方形 8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" name="正方形/長方形 8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" name="正方形/長方形 8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" name="正方形/長方形 8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" name="正方形/長方形 9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" name="正方形/長方形 9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" name="正方形/長方形 9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" name="正方形/長方形 9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" name="正方形/長方形 9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" name="正方形/長方形 9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" name="正方形/長方形 9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" name="正方形/長方形 9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" name="正方形/長方形 9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" name="正方形/長方形 9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" name="正方形/長方形 10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2" name="正方形/長方形 10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6" name="グループ化 25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69" name="正方形/長方形 6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" name="正方形/長方形 6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1" name="正方形/長方形 7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" name="正方形/長方形 7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" name="正方形/長方形 7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" name="正方形/長方形 7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" name="正方形/長方形 7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" name="正方形/長方形 7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" name="正方形/長方形 7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" name="正方形/長方形 7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" name="正方形/長方形 7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" name="正方形/長方形 7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" name="正方形/長方形 8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" name="正方形/長方形 8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" name="正方形/長方形 8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" name="正方形/長方形 8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" name="正方形/長方形 8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7" name="グループ化 26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52" name="正方形/長方形 5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" name="正方形/長方形 5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" name="正方形/長方形 5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" name="正方形/長方形 5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" name="正方形/長方形 5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" name="正方形/長方形 5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" name="正方形/長方形 5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" name="正方形/長方形 5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" name="正方形/長方形 5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" name="正方形/長方形 6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" name="正方形/長方形 6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" name="正方形/長方形 6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" name="正方形/長方形 6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" name="正方形/長方形 6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" name="正方形/長方形 6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" name="正方形/長方形 6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" name="正方形/長方形 6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8" name="グループ化 27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</p:grpSpPr>
          <p:sp>
            <p:nvSpPr>
              <p:cNvPr id="47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8" name="正方形/長方形 47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" name="正方形/長方形 48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" name="正方形/長方形 49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" name="正方形/長方形 50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9" name="グループ化 28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</p:grpSpPr>
          <p:sp>
            <p:nvSpPr>
              <p:cNvPr id="42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3" name="正方形/長方形 42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" name="正方形/長方形 43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" name="正方形/長方形 44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" name="正方形/長方形 45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0" name="グループ化 29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</p:grpSpPr>
          <p:sp>
            <p:nvSpPr>
              <p:cNvPr id="3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8" name="正方形/長方形 3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" name="正方形/長方形 3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" name="正方形/長方形 3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" name="正方形/長方形 4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1" name="グループ化 30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</p:grpSpPr>
          <p:sp>
            <p:nvSpPr>
              <p:cNvPr id="3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3" name="正方形/長方形 3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" name="正方形/長方形 3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" name="正方形/長方形 3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" name="正方形/長方形 3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8" name="グループ化 7"/>
          <p:cNvGrpSpPr/>
          <p:nvPr/>
        </p:nvGrpSpPr>
        <p:grpSpPr>
          <a:xfrm>
            <a:off x="-1" y="826878"/>
            <a:ext cx="9144001" cy="2327479"/>
            <a:chOff x="-1" y="952956"/>
            <a:chExt cx="9144001" cy="2327479"/>
          </a:xfrm>
        </p:grpSpPr>
        <p:sp>
          <p:nvSpPr>
            <p:cNvPr id="6" name="正方形/長方形 5"/>
            <p:cNvSpPr/>
            <p:nvPr/>
          </p:nvSpPr>
          <p:spPr bwMode="auto">
            <a:xfrm>
              <a:off x="-1" y="952956"/>
              <a:ext cx="7235826" cy="2327479"/>
            </a:xfrm>
            <a:prstGeom prst="rect">
              <a:avLst/>
            </a:prstGeom>
            <a:solidFill>
              <a:srgbClr val="181E3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96000" tIns="108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altLang="ja-JP" sz="2400" b="1" dirty="0" smtClean="0">
                  <a:solidFill>
                    <a:schemeClr val="bg1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Meiryo UI" panose="020B0604030504040204" pitchFamily="50" charset="-128"/>
                  <a:ea typeface="Meiryo UI" panose="020B0604030504040204" pitchFamily="50" charset="-128"/>
                </a:rPr>
                <a:t>NoC-based Embedded Many Cores: MPPA-256 </a:t>
              </a:r>
              <a:endParaRPr lang="en-US" altLang="ja-JP" sz="24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endParaRPr lang="en-US" altLang="ja-JP" sz="1200" b="1" u="sng" dirty="0" smtClean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Scalability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 </a:t>
              </a:r>
              <a:r>
                <a:rPr lang="en-US" altLang="ja-JP" sz="2000" b="1" dirty="0">
                  <a:solidFill>
                    <a:srgbClr val="FF0000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256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+ </a:t>
              </a:r>
              <a:r>
                <a:rPr lang="en-US" altLang="ja-JP" sz="2000" b="1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cores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High power efficiency</a:t>
              </a:r>
              <a:r>
                <a:rPr lang="en-US" altLang="ja-JP" sz="2000" b="1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16/24W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NoC </a:t>
              </a:r>
              <a:r>
                <a:rPr lang="en-US" altLang="ja-JP" sz="2000" b="1" u="sng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(Network-on-Chip) </a:t>
              </a: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non-uniform </a:t>
              </a:r>
              <a:r>
                <a:rPr lang="en-US" altLang="ja-JP" sz="2000" b="1" u="sng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memory access (NUMA)</a:t>
              </a:r>
            </a:p>
            <a:p>
              <a:pPr lvl="2"/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pic>
          <p:nvPicPr>
            <p:cNvPr id="1028" name="Picture 4" descr="http://prod.kalray.eu/wp-content/uploads/2015/03/KALRAY_processor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107"/>
            <a:stretch/>
          </p:blipFill>
          <p:spPr bwMode="auto">
            <a:xfrm>
              <a:off x="6621417" y="960203"/>
              <a:ext cx="2522583" cy="2316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5" name="正方形/長方形 324"/>
            <p:cNvSpPr/>
            <p:nvPr/>
          </p:nvSpPr>
          <p:spPr bwMode="auto">
            <a:xfrm>
              <a:off x="6621417" y="954310"/>
              <a:ext cx="735150" cy="2317999"/>
            </a:xfrm>
            <a:prstGeom prst="rect">
              <a:avLst/>
            </a:prstGeom>
            <a:gradFill>
              <a:gsLst>
                <a:gs pos="0">
                  <a:srgbClr val="181E39"/>
                </a:gs>
                <a:gs pos="29000">
                  <a:srgbClr val="1C2242">
                    <a:lumMod val="84000"/>
                    <a:alpha val="83000"/>
                  </a:srgbClr>
                </a:gs>
                <a:gs pos="100000">
                  <a:srgbClr val="1C2242">
                    <a:alpha val="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sp>
        <p:nvSpPr>
          <p:cNvPr id="327" name="テキスト ボックス 326"/>
          <p:cNvSpPr txBox="1"/>
          <p:nvPr/>
        </p:nvSpPr>
        <p:spPr>
          <a:xfrm>
            <a:off x="495692" y="4588835"/>
            <a:ext cx="3009553" cy="685034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R="0" lvl="0" algn="ctr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ja-JP" sz="3600" b="1" kern="0" dirty="0" smtClean="0">
                <a:solidFill>
                  <a:srgbClr val="181E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  <a:ea typeface="ＭＳ Ｐゴシック" panose="020B0600070205080204" pitchFamily="50" charset="-128"/>
              </a:rPr>
              <a:t>16 x 16 = 256 </a:t>
            </a:r>
          </a:p>
        </p:txBody>
      </p:sp>
      <p:grpSp>
        <p:nvGrpSpPr>
          <p:cNvPr id="1029" name="グループ化 1028"/>
          <p:cNvGrpSpPr/>
          <p:nvPr/>
        </p:nvGrpSpPr>
        <p:grpSpPr>
          <a:xfrm>
            <a:off x="4038600" y="3244542"/>
            <a:ext cx="4800599" cy="1403658"/>
            <a:chOff x="4400652" y="3275444"/>
            <a:chExt cx="4800599" cy="1520491"/>
          </a:xfrm>
        </p:grpSpPr>
        <p:sp>
          <p:nvSpPr>
            <p:cNvPr id="1025" name="四角形吹き出し 1024"/>
            <p:cNvSpPr/>
            <p:nvPr/>
          </p:nvSpPr>
          <p:spPr bwMode="auto">
            <a:xfrm>
              <a:off x="4400652" y="3436533"/>
              <a:ext cx="4800599" cy="1359402"/>
            </a:xfrm>
            <a:prstGeom prst="wedgeRectCallout">
              <a:avLst>
                <a:gd name="adj1" fmla="val -63204"/>
                <a:gd name="adj2" fmla="val 4109"/>
              </a:avLst>
            </a:prstGeom>
            <a:solidFill>
              <a:schemeClr val="bg1">
                <a:lumMod val="95000"/>
              </a:schemeClr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16 computing cores</a:t>
              </a:r>
              <a:r>
                <a:rPr kumimoji="1" lang="en-US" altLang="ja-JP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per</a:t>
              </a:r>
              <a:r>
                <a:rPr kumimoji="1" lang="en-US" altLang="ja-JP" sz="2000" b="0" i="0" u="none" strike="noStrike" cap="none" normalizeH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cluster</a:t>
              </a:r>
            </a:p>
            <a:p>
              <a:pPr marL="180975" indent="-180975" eaLnBrk="1" hangingPunct="1">
                <a:lnSpc>
                  <a:spcPct val="90000"/>
                </a:lnSpc>
                <a:spcBef>
                  <a:spcPct val="20000"/>
                </a:spcBef>
                <a:buFont typeface="Arial" panose="020B0604020202020204" pitchFamily="34" charset="0"/>
                <a:buChar char="•"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</a:t>
              </a:r>
              <a:r>
                <a:rPr lang="en-US" altLang="ja-JP" sz="2000" dirty="0" smtClean="0">
                  <a:cs typeface="メイリオ" pitchFamily="50" charset="-128"/>
                </a:rPr>
                <a:t>) </a:t>
              </a:r>
              <a:r>
                <a:rPr lang="en-US" altLang="ja-JP" sz="2000" dirty="0">
                  <a:cs typeface="メイリオ" pitchFamily="50" charset="-128"/>
                </a:rPr>
                <a:t>per cluster</a:t>
              </a:r>
              <a:endParaRPr lang="en-US" altLang="ja-JP" sz="2000" dirty="0" smtClean="0"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</p:txBody>
        </p:sp>
        <p:sp>
          <p:nvSpPr>
            <p:cNvPr id="333" name="テキスト ボックス 332"/>
            <p:cNvSpPr txBox="1"/>
            <p:nvPr/>
          </p:nvSpPr>
          <p:spPr>
            <a:xfrm>
              <a:off x="4535518" y="3275444"/>
              <a:ext cx="1952831" cy="341083"/>
            </a:xfrm>
            <a:prstGeom prst="rect">
              <a:avLst/>
            </a:prstGeom>
            <a:solidFill>
              <a:srgbClr val="FF0000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Compute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326" name="グループ化 325"/>
          <p:cNvGrpSpPr/>
          <p:nvPr/>
        </p:nvGrpSpPr>
        <p:grpSpPr>
          <a:xfrm>
            <a:off x="4038600" y="4767525"/>
            <a:ext cx="4971947" cy="1795972"/>
            <a:chOff x="4400652" y="4813535"/>
            <a:chExt cx="4809594" cy="1665042"/>
          </a:xfrm>
        </p:grpSpPr>
        <p:sp>
          <p:nvSpPr>
            <p:cNvPr id="328" name="四角形吹き出し 327"/>
            <p:cNvSpPr/>
            <p:nvPr/>
          </p:nvSpPr>
          <p:spPr bwMode="auto">
            <a:xfrm>
              <a:off x="4400652" y="4988367"/>
              <a:ext cx="4809594" cy="1490210"/>
            </a:xfrm>
            <a:prstGeom prst="wedgeRectCallout">
              <a:avLst>
                <a:gd name="adj1" fmla="val -54881"/>
                <a:gd name="adj2" fmla="val 7333"/>
              </a:avLst>
            </a:prstGeom>
            <a:solidFill>
              <a:schemeClr val="bg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b="1" u="sng" dirty="0" smtClean="0">
                  <a:cs typeface="メイリオ" pitchFamily="50" charset="-128"/>
                </a:rPr>
                <a:t>4 </a:t>
              </a: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cs typeface="メイリオ" pitchFamily="50" charset="-128"/>
                </a:rPr>
                <a:t>IO core</a:t>
              </a:r>
              <a:r>
                <a:rPr lang="en-US" altLang="ja-JP" sz="2000" b="1" u="sng" dirty="0" smtClean="0">
                  <a:cs typeface="メイリオ" pitchFamily="50" charset="-128"/>
                </a:rPr>
                <a:t>s</a:t>
              </a:r>
              <a:r>
                <a:rPr lang="en-US" altLang="ja-JP" sz="2000" dirty="0" smtClean="0">
                  <a:cs typeface="メイリオ" pitchFamily="50" charset="-128"/>
                </a:rPr>
                <a:t> per cluster</a:t>
              </a:r>
              <a:endParaRPr kumimoji="1" lang="en-US" altLang="ja-JP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 + </a:t>
              </a:r>
              <a:r>
                <a:rPr lang="en-US" altLang="ja-JP" sz="2000" b="1" u="sng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DDR 2GB</a:t>
              </a:r>
              <a:r>
                <a:rPr lang="en-US" altLang="ja-JP" sz="2000" dirty="0" smtClean="0">
                  <a:cs typeface="メイリオ" pitchFamily="50" charset="-128"/>
                </a:rPr>
                <a:t>)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Ethernet, </a:t>
              </a:r>
              <a:r>
                <a:rPr lang="en-US" altLang="ja-JP" sz="2000" dirty="0" err="1" smtClean="0">
                  <a:cs typeface="メイリオ" pitchFamily="50" charset="-128"/>
                </a:rPr>
                <a:t>PCIe</a:t>
              </a:r>
              <a:r>
                <a:rPr lang="en-US" altLang="ja-JP" sz="2000" dirty="0" smtClean="0">
                  <a:cs typeface="メイリオ" pitchFamily="50" charset="-128"/>
                </a:rPr>
                <a:t> 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tabLst/>
              </a:pPr>
              <a:endParaRPr kumimoji="1" lang="ja-JP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329" name="テキスト ボックス 328"/>
            <p:cNvSpPr txBox="1"/>
            <p:nvPr/>
          </p:nvSpPr>
          <p:spPr>
            <a:xfrm>
              <a:off x="4535439" y="4813535"/>
              <a:ext cx="1467191" cy="341083"/>
            </a:xfrm>
            <a:prstGeom prst="rect">
              <a:avLst/>
            </a:prstGeom>
            <a:solidFill>
              <a:schemeClr val="tx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I/O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67617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 altLang="ja-JP">
              <a:solidFill>
                <a:srgbClr val="000000"/>
              </a:solidFill>
            </a:endParaRPr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 smtClean="0"/>
              <a:t>[System Model]</a:t>
            </a:r>
            <a:endParaRPr kumimoji="1" lang="en-US" altLang="ja-JP" b="1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KALRAY MPPA-256</a:t>
            </a:r>
            <a:endParaRPr kumimoji="1" lang="ja-JP" altLang="en-US" b="1" dirty="0">
              <a:solidFill>
                <a:srgbClr val="002060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1024" name="グループ化 1023"/>
          <p:cNvGrpSpPr/>
          <p:nvPr/>
        </p:nvGrpSpPr>
        <p:grpSpPr>
          <a:xfrm>
            <a:off x="326031" y="3351409"/>
            <a:ext cx="3398332" cy="3223260"/>
            <a:chOff x="613299" y="3434287"/>
            <a:chExt cx="3398332" cy="3223260"/>
          </a:xfrm>
        </p:grpSpPr>
        <p:grpSp>
          <p:nvGrpSpPr>
            <p:cNvPr id="11" name="グループ化 10"/>
            <p:cNvGrpSpPr/>
            <p:nvPr/>
          </p:nvGrpSpPr>
          <p:grpSpPr>
            <a:xfrm>
              <a:off x="1002476" y="382534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307" name="正方形/長方形 30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8" name="正方形/長方形 30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9" name="正方形/長方形 30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0" name="正方形/長方形 30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1" name="正方形/長方形 31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2" name="正方形/長方形 31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3" name="正方形/長方形 31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4" name="正方形/長方形 31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5" name="正方形/長方形 31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6" name="正方形/長方形 31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7" name="正方形/長方形 31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8" name="正方形/長方形 31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9" name="正方形/長方形 31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0" name="正方形/長方形 31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1" name="正方形/長方形 32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2" name="正方形/長方形 32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3" name="正方形/長方形 32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3" name="グループ化 12"/>
            <p:cNvGrpSpPr/>
            <p:nvPr/>
          </p:nvGrpSpPr>
          <p:grpSpPr>
            <a:xfrm>
              <a:off x="1002476" y="444243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90" name="正方形/長方形 28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1" name="正方形/長方形 29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2" name="正方形/長方形 29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3" name="正方形/長方形 29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4" name="正方形/長方形 29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5" name="正方形/長方形 29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6" name="正方形/長方形 29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7" name="正方形/長方形 29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8" name="正方形/長方形 29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9" name="正方形/長方形 29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0" name="正方形/長方形 29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1" name="正方形/長方形 30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2" name="正方形/長方形 30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3" name="正方形/長方形 30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4" name="正方形/長方形 30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5" name="正方形/長方形 30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6" name="正方形/長方形 30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4" name="グループ化 13"/>
            <p:cNvGrpSpPr/>
            <p:nvPr/>
          </p:nvGrpSpPr>
          <p:grpSpPr>
            <a:xfrm>
              <a:off x="1002476" y="505953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73" name="正方形/長方形 27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4" name="正方形/長方形 27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5" name="正方形/長方形 27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6" name="正方形/長方形 27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7" name="正方形/長方形 27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8" name="正方形/長方形 27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9" name="正方形/長方形 27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0" name="正方形/長方形 27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1" name="正方形/長方形 28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2" name="正方形/長方形 28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3" name="正方形/長方形 28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4" name="正方形/長方形 28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5" name="正方形/長方形 28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6" name="正方形/長方形 28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7" name="正方形/長方形 28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8" name="正方形/長方形 28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9" name="正方形/長方形 28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5" name="グループ化 14"/>
            <p:cNvGrpSpPr/>
            <p:nvPr/>
          </p:nvGrpSpPr>
          <p:grpSpPr>
            <a:xfrm>
              <a:off x="1002476" y="567662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56" name="正方形/長方形 25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" name="正方形/長方形 25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" name="正方形/長方形 25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" name="正方形/長方形 25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" name="正方形/長方形 25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" name="正方形/長方形 26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" name="正方形/長方形 26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" name="正方形/長方形 26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" name="正方形/長方形 26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" name="正方形/長方形 26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" name="正方形/長方形 26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" name="正方形/長方形 26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" name="正方形/長方形 26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" name="正方形/長方形 26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0" name="正方形/長方形 26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1" name="正方形/長方形 27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2" name="正方形/長方形 27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6" name="グループ化 15"/>
            <p:cNvGrpSpPr/>
            <p:nvPr/>
          </p:nvGrpSpPr>
          <p:grpSpPr>
            <a:xfrm>
              <a:off x="1664202" y="382456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39" name="正方形/長方形 23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" name="正方形/長方形 23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" name="正方形/長方形 24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" name="正方形/長方形 24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" name="正方形/長方形 24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" name="正方形/長方形 24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" name="正方形/長方形 24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" name="正方形/長方形 24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" name="正方形/長方形 24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" name="正方形/長方形 24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" name="正方形/長方形 24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" name="正方形/長方形 24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" name="正方形/長方形 25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" name="正方形/長方形 25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" name="正方形/長方形 25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4" name="正方形/長方形 25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" name="正方形/長方形 25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7" name="グループ化 16"/>
            <p:cNvGrpSpPr/>
            <p:nvPr/>
          </p:nvGrpSpPr>
          <p:grpSpPr>
            <a:xfrm>
              <a:off x="1664202" y="444165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22" name="正方形/長方形 22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" name="正方形/長方形 22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" name="正方形/長方形 22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" name="正方形/長方形 22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" name="正方形/長方形 22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" name="正方形/長方形 22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" name="正方形/長方形 22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" name="正方形/長方形 22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" name="正方形/長方形 22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" name="正方形/長方形 23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" name="正方形/長方形 23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" name="正方形/長方形 23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" name="正方形/長方形 23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" name="正方形/長方形 23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" name="正方形/長方形 23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7" name="正方形/長方形 23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8" name="正方形/長方形 23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8" name="グループ化 17"/>
            <p:cNvGrpSpPr/>
            <p:nvPr/>
          </p:nvGrpSpPr>
          <p:grpSpPr>
            <a:xfrm>
              <a:off x="1664202" y="505875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205" name="正方形/長方形 20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6" name="正方形/長方形 20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7" name="正方形/長方形 20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8" name="正方形/長方形 20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" name="正方形/長方形 20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" name="正方形/長方形 20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" name="正方形/長方形 21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" name="正方形/長方形 21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" name="正方形/長方形 21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" name="正方形/長方形 21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" name="正方形/長方形 21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" name="正方形/長方形 21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" name="正方形/長方形 21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" name="正方形/長方形 21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" name="正方形/長方形 21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0" name="正方形/長方形 21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" name="正方形/長方形 22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9" name="グループ化 18"/>
            <p:cNvGrpSpPr/>
            <p:nvPr/>
          </p:nvGrpSpPr>
          <p:grpSpPr>
            <a:xfrm>
              <a:off x="1664202" y="567584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88" name="正方形/長方形 18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9" name="正方形/長方形 18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0" name="正方形/長方形 18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1" name="正方形/長方形 19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2" name="正方形/長方形 19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3" name="正方形/長方形 19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4" name="正方形/長方形 19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5" name="正方形/長方形 19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6" name="正方形/長方形 19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7" name="正方形/長方形 19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8" name="正方形/長方形 19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9" name="正方形/長方形 19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0" name="正方形/長方形 19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1" name="正方形/長方形 20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2" name="正方形/長方形 20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3" name="正方形/長方形 20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4" name="正方形/長方形 20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0" name="グループ化 19"/>
            <p:cNvGrpSpPr/>
            <p:nvPr/>
          </p:nvGrpSpPr>
          <p:grpSpPr>
            <a:xfrm>
              <a:off x="2323601" y="3822314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71" name="正方形/長方形 17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2" name="正方形/長方形 17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3" name="正方形/長方形 17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4" name="正方形/長方形 17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5" name="正方形/長方形 17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6" name="正方形/長方形 17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7" name="正方形/長方形 17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8" name="正方形/長方形 17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9" name="正方形/長方形 17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0" name="正方形/長方形 17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1" name="正方形/長方形 18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2" name="正方形/長方形 18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3" name="正方形/長方形 18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4" name="正方形/長方形 18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5" name="正方形/長方形 18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6" name="正方形/長方形 18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7" name="正方形/長方形 18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1" name="グループ化 20"/>
            <p:cNvGrpSpPr/>
            <p:nvPr/>
          </p:nvGrpSpPr>
          <p:grpSpPr>
            <a:xfrm>
              <a:off x="2323601" y="4439406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54" name="正方形/長方形 15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5" name="正方形/長方形 15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6" name="正方形/長方形 15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7" name="正方形/長方形 15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8" name="正方形/長方形 15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9" name="正方形/長方形 15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0" name="正方形/長方形 15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1" name="正方形/長方形 16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2" name="正方形/長方形 16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3" name="正方形/長方形 16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4" name="正方形/長方形 16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5" name="正方形/長方形 16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6" name="正方形/長方形 16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7" name="正方形/長方形 16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8" name="正方形/長方形 16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9" name="正方形/長方形 16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0" name="正方形/長方形 16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2" name="グループ化 21"/>
            <p:cNvGrpSpPr/>
            <p:nvPr/>
          </p:nvGrpSpPr>
          <p:grpSpPr>
            <a:xfrm>
              <a:off x="2323601" y="5056499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37" name="正方形/長方形 13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8" name="正方形/長方形 13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9" name="正方形/長方形 13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0" name="正方形/長方形 13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1" name="正方形/長方形 14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2" name="正方形/長方形 14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3" name="正方形/長方形 14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4" name="正方形/長方形 14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5" name="正方形/長方形 14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6" name="正方形/長方形 14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7" name="正方形/長方形 14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8" name="正方形/長方形 14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9" name="正方形/長方形 14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0" name="正方形/長方形 14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1" name="正方形/長方形 15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2" name="正方形/長方形 15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3" name="正方形/長方形 15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3" name="グループ化 22"/>
            <p:cNvGrpSpPr/>
            <p:nvPr/>
          </p:nvGrpSpPr>
          <p:grpSpPr>
            <a:xfrm>
              <a:off x="2323601" y="5673591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20" name="正方形/長方形 11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1" name="正方形/長方形 12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" name="正方形/長方形 12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" name="正方形/長方形 12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" name="正方形/長方形 12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5" name="正方形/長方形 12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6" name="正方形/長方形 12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" name="正方形/長方形 12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" name="正方形/長方形 12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" name="正方形/長方形 12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0" name="正方形/長方形 12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1" name="正方形/長方形 13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" name="正方形/長方形 13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" name="正方形/長方形 13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4" name="正方形/長方形 13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5" name="正方形/長方形 13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6" name="正方形/長方形 13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4" name="グループ化 23"/>
            <p:cNvGrpSpPr/>
            <p:nvPr/>
          </p:nvGrpSpPr>
          <p:grpSpPr>
            <a:xfrm>
              <a:off x="2985327" y="3821533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103" name="正方形/長方形 10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4" name="正方形/長方形 10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5" name="正方形/長方形 10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6" name="正方形/長方形 10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7" name="正方形/長方形 10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8" name="正方形/長方形 10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9" name="正方形/長方形 10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0" name="正方形/長方形 10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1" name="正方形/長方形 11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2" name="正方形/長方形 11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3" name="正方形/長方形 11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4" name="正方形/長方形 11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5" name="正方形/長方形 11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6" name="正方形/長方形 11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" name="正方形/長方形 11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" name="正方形/長方形 11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" name="正方形/長方形 11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5" name="グループ化 24"/>
            <p:cNvGrpSpPr/>
            <p:nvPr/>
          </p:nvGrpSpPr>
          <p:grpSpPr>
            <a:xfrm>
              <a:off x="2985327" y="4438625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86" name="正方形/長方形 8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7" name="正方形/長方形 8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8" name="正方形/長方形 8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9" name="正方形/長方形 8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0" name="正方形/長方形 8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1" name="正方形/長方形 9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2" name="正方形/長方形 9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3" name="正方形/長方形 9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4" name="正方形/長方形 9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5" name="正方形/長方形 9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6" name="正方形/長方形 9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7" name="正方形/長方形 9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8" name="正方形/長方形 9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99" name="正方形/長方形 9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0" name="正方形/長方形 9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1" name="正方形/長方形 10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02" name="正方形/長方形 10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6" name="グループ化 25"/>
            <p:cNvGrpSpPr/>
            <p:nvPr/>
          </p:nvGrpSpPr>
          <p:grpSpPr>
            <a:xfrm>
              <a:off x="2985327" y="5055718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69" name="正方形/長方形 6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" name="正方形/長方形 6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1" name="正方形/長方形 7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2" name="正方形/長方形 7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3" name="正方形/長方形 7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4" name="正方形/長方形 7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5" name="正方形/長方形 7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6" name="正方形/長方形 7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7" name="正方形/長方形 7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8" name="正方形/長方形 7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9" name="正方形/長方形 7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0" name="正方形/長方形 7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1" name="正方形/長方形 8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2" name="正方形/長方形 8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3" name="正方形/長方形 8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4" name="正方形/長方形 8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85" name="正方形/長方形 8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7" name="グループ化 26"/>
            <p:cNvGrpSpPr/>
            <p:nvPr/>
          </p:nvGrpSpPr>
          <p:grpSpPr>
            <a:xfrm>
              <a:off x="2985327" y="5672810"/>
              <a:ext cx="633120" cy="587897"/>
              <a:chOff x="4131276" y="2049162"/>
              <a:chExt cx="2133600" cy="1981200"/>
            </a:xfrm>
            <a:noFill/>
          </p:grpSpPr>
          <p:sp>
            <p:nvSpPr>
              <p:cNvPr id="52" name="正方形/長方形 5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grpFill/>
              <a:ln w="22225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" name="正方形/長方形 5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" name="正方形/長方形 5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" name="正方形/長方形 5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" name="正方形/長方形 5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" name="正方形/長方形 5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" name="正方形/長方形 5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" name="正方形/長方形 5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" name="正方形/長方形 5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" name="正方形/長方形 6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" name="正方形/長方形 6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" name="正方形/長方形 6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" name="正方形/長方形 6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" name="正方形/長方形 6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" name="正方形/長方形 6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" name="正方形/長方形 6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" name="正方形/長方形 6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8" name="グループ化 27"/>
            <p:cNvGrpSpPr/>
            <p:nvPr/>
          </p:nvGrpSpPr>
          <p:grpSpPr>
            <a:xfrm>
              <a:off x="1000674" y="3434287"/>
              <a:ext cx="2617773" cy="349915"/>
              <a:chOff x="2511780" y="905261"/>
              <a:chExt cx="4095852" cy="547489"/>
            </a:xfrm>
          </p:grpSpPr>
          <p:sp>
            <p:nvSpPr>
              <p:cNvPr id="47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85000"/>
                  </a:schemeClr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8" name="正方形/長方形 47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" name="正方形/長方形 48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" name="正方形/長方形 49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" name="正方形/長方形 50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noFill/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29" name="グループ化 28"/>
            <p:cNvGrpSpPr/>
            <p:nvPr/>
          </p:nvGrpSpPr>
          <p:grpSpPr>
            <a:xfrm>
              <a:off x="1005068" y="6307632"/>
              <a:ext cx="2617773" cy="349915"/>
              <a:chOff x="2518655" y="5421614"/>
              <a:chExt cx="4095852" cy="547489"/>
            </a:xfrm>
          </p:grpSpPr>
          <p:sp>
            <p:nvSpPr>
              <p:cNvPr id="42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85000"/>
                  </a:schemeClr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3" name="正方形/長方形 42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" name="正方形/長方形 43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" name="正方形/長方形 44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" name="正方形/長方形 45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0" name="グループ化 29"/>
            <p:cNvGrpSpPr/>
            <p:nvPr/>
          </p:nvGrpSpPr>
          <p:grpSpPr>
            <a:xfrm>
              <a:off x="613299" y="3821533"/>
              <a:ext cx="349915" cy="2438573"/>
              <a:chOff x="1905681" y="1518033"/>
              <a:chExt cx="547489" cy="3815471"/>
            </a:xfrm>
          </p:grpSpPr>
          <p:sp>
            <p:nvSpPr>
              <p:cNvPr id="3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85000"/>
                  </a:schemeClr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8" name="正方形/長方形 3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" name="正方形/長方形 3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" name="正方形/長方形 3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" name="正方形/長方形 4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1" name="グループ化 30"/>
            <p:cNvGrpSpPr/>
            <p:nvPr/>
          </p:nvGrpSpPr>
          <p:grpSpPr>
            <a:xfrm>
              <a:off x="3661716" y="3821532"/>
              <a:ext cx="349915" cy="2438573"/>
              <a:chOff x="1905681" y="1518033"/>
              <a:chExt cx="547489" cy="3815471"/>
            </a:xfrm>
          </p:grpSpPr>
          <p:sp>
            <p:nvSpPr>
              <p:cNvPr id="3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85000"/>
                  </a:schemeClr>
                </a:solidFill>
                <a:miter lim="800000"/>
                <a:headEnd/>
                <a:tailEnd/>
              </a:ln>
              <a:effectLst/>
              <a:ex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algn="ctr" defTabSz="586410"/>
                <a:endParaRPr lang="en-US" altLang="ja-JP" sz="1026" kern="0" dirty="0">
                  <a:solidFill>
                    <a:prstClr val="black"/>
                  </a:solidFill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3" name="正方形/長方形 3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" name="正方形/長方形 3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" name="正方形/長方形 3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" name="正方形/長方形 3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bg1">
                    <a:lumMod val="8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1" hangingPunct="1">
                  <a:lnSpc>
                    <a:spcPct val="90000"/>
                  </a:lnSpc>
                  <a:spcBef>
                    <a:spcPct val="20000"/>
                  </a:spcBef>
                </a:pPr>
                <a:endParaRPr kumimoji="1" lang="ja-JP" altLang="en-US" sz="1400" dirty="0" smtClean="0"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grpSp>
        <p:nvGrpSpPr>
          <p:cNvPr id="8" name="グループ化 7"/>
          <p:cNvGrpSpPr/>
          <p:nvPr/>
        </p:nvGrpSpPr>
        <p:grpSpPr>
          <a:xfrm>
            <a:off x="-1" y="826878"/>
            <a:ext cx="9144001" cy="2327479"/>
            <a:chOff x="-1" y="952956"/>
            <a:chExt cx="9144001" cy="2327479"/>
          </a:xfrm>
        </p:grpSpPr>
        <p:sp>
          <p:nvSpPr>
            <p:cNvPr id="6" name="正方形/長方形 5"/>
            <p:cNvSpPr/>
            <p:nvPr/>
          </p:nvSpPr>
          <p:spPr bwMode="auto">
            <a:xfrm>
              <a:off x="-1" y="952956"/>
              <a:ext cx="7235826" cy="2327479"/>
            </a:xfrm>
            <a:prstGeom prst="rect">
              <a:avLst/>
            </a:prstGeom>
            <a:solidFill>
              <a:srgbClr val="181E3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396000" tIns="108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altLang="ja-JP" sz="2400" b="1" dirty="0" smtClean="0">
                  <a:solidFill>
                    <a:schemeClr val="bg1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Meiryo UI" panose="020B0604030504040204" pitchFamily="50" charset="-128"/>
                  <a:ea typeface="Meiryo UI" panose="020B0604030504040204" pitchFamily="50" charset="-128"/>
                </a:rPr>
                <a:t>NoC-based Embedded Many Cores: MPPA-256 </a:t>
              </a:r>
              <a:endParaRPr lang="en-US" altLang="ja-JP" sz="24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endParaRPr lang="en-US" altLang="ja-JP" sz="1200" b="1" u="sng" dirty="0" smtClean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Scalability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 </a:t>
              </a:r>
              <a:r>
                <a:rPr lang="en-US" altLang="ja-JP" sz="2000" b="1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256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+ </a:t>
              </a:r>
              <a:r>
                <a:rPr lang="en-US" altLang="ja-JP" sz="2000" b="1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</a:t>
              </a:r>
              <a:r>
                <a:rPr lang="en-US" altLang="ja-JP" sz="2000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cores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High power efficiency</a:t>
              </a:r>
              <a:r>
                <a:rPr lang="en-US" altLang="ja-JP" sz="2000" b="1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: </a:t>
              </a:r>
              <a:r>
                <a:rPr lang="en-US" altLang="ja-JP" sz="2000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16/24W</a:t>
              </a:r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rgbClr val="FF0000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NoC </a:t>
              </a:r>
              <a:r>
                <a:rPr lang="en-US" altLang="ja-JP" sz="2000" b="1" u="sng" dirty="0">
                  <a:solidFill>
                    <a:srgbClr val="FF0000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(Network-on-Chip) </a:t>
              </a:r>
            </a:p>
            <a:p>
              <a:pPr marL="630238" lvl="1" indent="-173038">
                <a:buFont typeface="Arial" panose="020B0604020202020204" pitchFamily="34" charset="0"/>
                <a:buChar char="•"/>
              </a:pPr>
              <a:r>
                <a:rPr lang="en-US" altLang="ja-JP" sz="2000" b="1" u="sng" dirty="0" smtClean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non-uniform </a:t>
              </a:r>
              <a:r>
                <a:rPr lang="en-US" altLang="ja-JP" sz="2000" b="1" u="sng" dirty="0">
                  <a:solidFill>
                    <a:schemeClr val="bg1"/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memory access (NUMA)</a:t>
              </a:r>
            </a:p>
            <a:p>
              <a:pPr lvl="2"/>
              <a:endParaRPr lang="en-US" altLang="ja-JP" sz="20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pic>
          <p:nvPicPr>
            <p:cNvPr id="1028" name="Picture 4" descr="http://prod.kalray.eu/wp-content/uploads/2015/03/KALRAY_processor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107"/>
            <a:stretch/>
          </p:blipFill>
          <p:spPr bwMode="auto">
            <a:xfrm>
              <a:off x="6621417" y="960203"/>
              <a:ext cx="2522583" cy="23163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5" name="正方形/長方形 324"/>
            <p:cNvSpPr/>
            <p:nvPr/>
          </p:nvSpPr>
          <p:spPr bwMode="auto">
            <a:xfrm>
              <a:off x="6621417" y="954310"/>
              <a:ext cx="735150" cy="2317999"/>
            </a:xfrm>
            <a:prstGeom prst="rect">
              <a:avLst/>
            </a:prstGeom>
            <a:gradFill>
              <a:gsLst>
                <a:gs pos="0">
                  <a:srgbClr val="181E39"/>
                </a:gs>
                <a:gs pos="29000">
                  <a:srgbClr val="1C2242">
                    <a:lumMod val="84000"/>
                    <a:alpha val="83000"/>
                  </a:srgbClr>
                </a:gs>
                <a:gs pos="100000">
                  <a:srgbClr val="1C2242">
                    <a:alpha val="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  <p:grpSp>
        <p:nvGrpSpPr>
          <p:cNvPr id="1029" name="グループ化 1028"/>
          <p:cNvGrpSpPr/>
          <p:nvPr/>
        </p:nvGrpSpPr>
        <p:grpSpPr>
          <a:xfrm>
            <a:off x="4038600" y="3244542"/>
            <a:ext cx="4800599" cy="1403658"/>
            <a:chOff x="4400652" y="3275444"/>
            <a:chExt cx="4800599" cy="1520491"/>
          </a:xfrm>
        </p:grpSpPr>
        <p:sp>
          <p:nvSpPr>
            <p:cNvPr id="1025" name="四角形吹き出し 1024"/>
            <p:cNvSpPr/>
            <p:nvPr/>
          </p:nvSpPr>
          <p:spPr bwMode="auto">
            <a:xfrm>
              <a:off x="4400652" y="3436533"/>
              <a:ext cx="4800599" cy="1359402"/>
            </a:xfrm>
            <a:prstGeom prst="wedgeRectCallout">
              <a:avLst>
                <a:gd name="adj1" fmla="val -63204"/>
                <a:gd name="adj2" fmla="val 4109"/>
              </a:avLst>
            </a:prstGeom>
            <a:solidFill>
              <a:schemeClr val="bg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16 computing cores</a:t>
              </a:r>
              <a:r>
                <a:rPr kumimoji="1" lang="en-US" altLang="ja-JP" sz="2000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per</a:t>
              </a:r>
              <a:r>
                <a:rPr kumimoji="1" lang="en-US" altLang="ja-JP" sz="2000" b="0" i="0" u="none" strike="noStrike" cap="none" normalizeH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 </a:t>
              </a:r>
              <a:r>
                <a:rPr kumimoji="1" lang="en-US" altLang="ja-JP" sz="20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cluster</a:t>
              </a:r>
            </a:p>
            <a:p>
              <a:pPr marL="180975" indent="-180975" eaLnBrk="1" hangingPunct="1">
                <a:lnSpc>
                  <a:spcPct val="90000"/>
                </a:lnSpc>
                <a:spcBef>
                  <a:spcPct val="20000"/>
                </a:spcBef>
                <a:buFont typeface="Arial" panose="020B0604020202020204" pitchFamily="34" charset="0"/>
                <a:buChar char="•"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</a:t>
              </a:r>
              <a:r>
                <a:rPr lang="en-US" altLang="ja-JP" sz="2000" dirty="0" smtClean="0">
                  <a:cs typeface="メイリオ" pitchFamily="50" charset="-128"/>
                </a:rPr>
                <a:t>) </a:t>
              </a:r>
              <a:r>
                <a:rPr lang="en-US" altLang="ja-JP" sz="2000" dirty="0">
                  <a:cs typeface="メイリオ" pitchFamily="50" charset="-128"/>
                </a:rPr>
                <a:t>per cluster</a:t>
              </a:r>
              <a:endParaRPr lang="en-US" altLang="ja-JP" sz="2000" dirty="0" smtClean="0"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</p:txBody>
        </p:sp>
        <p:sp>
          <p:nvSpPr>
            <p:cNvPr id="333" name="テキスト ボックス 332"/>
            <p:cNvSpPr txBox="1"/>
            <p:nvPr/>
          </p:nvSpPr>
          <p:spPr>
            <a:xfrm>
              <a:off x="4535518" y="3275444"/>
              <a:ext cx="1952831" cy="341083"/>
            </a:xfrm>
            <a:prstGeom prst="rect">
              <a:avLst/>
            </a:prstGeom>
            <a:solidFill>
              <a:schemeClr val="tx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Compute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326" name="グループ化 325"/>
          <p:cNvGrpSpPr/>
          <p:nvPr/>
        </p:nvGrpSpPr>
        <p:grpSpPr>
          <a:xfrm>
            <a:off x="4038600" y="4767525"/>
            <a:ext cx="4971947" cy="1795972"/>
            <a:chOff x="4400652" y="4813535"/>
            <a:chExt cx="4809594" cy="1665042"/>
          </a:xfrm>
        </p:grpSpPr>
        <p:sp>
          <p:nvSpPr>
            <p:cNvPr id="328" name="四角形吹き出し 327"/>
            <p:cNvSpPr/>
            <p:nvPr/>
          </p:nvSpPr>
          <p:spPr bwMode="auto">
            <a:xfrm>
              <a:off x="4400652" y="4988367"/>
              <a:ext cx="4809594" cy="1490210"/>
            </a:xfrm>
            <a:prstGeom prst="wedgeRectCallout">
              <a:avLst>
                <a:gd name="adj1" fmla="val -54881"/>
                <a:gd name="adj2" fmla="val 7333"/>
              </a:avLst>
            </a:prstGeom>
            <a:solidFill>
              <a:schemeClr val="bg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144000" tIns="216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b="1" u="sng" dirty="0" smtClean="0">
                  <a:cs typeface="メイリオ" pitchFamily="50" charset="-128"/>
                </a:rPr>
                <a:t>4 </a:t>
              </a:r>
              <a:r>
                <a:rPr kumimoji="1" lang="en-US" altLang="ja-JP" sz="2000" b="1" i="0" u="sng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cs typeface="メイリオ" pitchFamily="50" charset="-128"/>
                </a:rPr>
                <a:t>IO core</a:t>
              </a:r>
              <a:r>
                <a:rPr lang="en-US" altLang="ja-JP" sz="2000" b="1" u="sng" dirty="0" smtClean="0">
                  <a:cs typeface="メイリオ" pitchFamily="50" charset="-128"/>
                </a:rPr>
                <a:t>s</a:t>
              </a:r>
              <a:r>
                <a:rPr lang="en-US" altLang="ja-JP" sz="2000" dirty="0" smtClean="0">
                  <a:cs typeface="メイリオ" pitchFamily="50" charset="-128"/>
                </a:rPr>
                <a:t> per cluster</a:t>
              </a:r>
              <a:endParaRPr kumimoji="1" lang="en-US" altLang="ja-JP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shared memory (</a:t>
              </a:r>
              <a:r>
                <a:rPr lang="en-US" altLang="ja-JP" sz="2000" b="1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SRAM 2MB + </a:t>
              </a:r>
              <a:r>
                <a:rPr lang="en-US" altLang="ja-JP" sz="2000" b="1" u="sng" dirty="0" smtClean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メイリオ" pitchFamily="50" charset="-128"/>
                </a:rPr>
                <a:t>DDR 2GB</a:t>
              </a:r>
              <a:r>
                <a:rPr lang="en-US" altLang="ja-JP" sz="2000" dirty="0" smtClean="0">
                  <a:cs typeface="メイリオ" pitchFamily="50" charset="-128"/>
                </a:rPr>
                <a:t>)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NoC interface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altLang="ja-JP" sz="2000" dirty="0" smtClean="0">
                  <a:cs typeface="メイリオ" pitchFamily="50" charset="-128"/>
                </a:rPr>
                <a:t>Ethernet, </a:t>
              </a:r>
              <a:r>
                <a:rPr lang="en-US" altLang="ja-JP" sz="2000" dirty="0" err="1" smtClean="0">
                  <a:cs typeface="メイリオ" pitchFamily="50" charset="-128"/>
                </a:rPr>
                <a:t>PCIe</a:t>
              </a:r>
              <a:r>
                <a:rPr lang="en-US" altLang="ja-JP" sz="2000" dirty="0" smtClean="0">
                  <a:cs typeface="メイリオ" pitchFamily="50" charset="-128"/>
                </a:rPr>
                <a:t> </a:t>
              </a:r>
            </a:p>
            <a:p>
              <a:pPr marL="180975" marR="0" indent="-180975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tabLst/>
              </a:pPr>
              <a:endParaRPr kumimoji="1" lang="ja-JP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329" name="テキスト ボックス 328"/>
            <p:cNvSpPr txBox="1"/>
            <p:nvPr/>
          </p:nvSpPr>
          <p:spPr>
            <a:xfrm>
              <a:off x="4535439" y="4813535"/>
              <a:ext cx="1467191" cy="341083"/>
            </a:xfrm>
            <a:prstGeom prst="rect">
              <a:avLst/>
            </a:prstGeom>
            <a:solidFill>
              <a:schemeClr val="tx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kern="0" noProof="0" dirty="0" smtClean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I/O Cluster</a:t>
              </a:r>
              <a:endParaRPr kumimoji="0" lang="ja-JP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</p:grpSp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421" y="3345041"/>
            <a:ext cx="3303911" cy="324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412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228600" y="3571105"/>
            <a:ext cx="8763000" cy="2590800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altLang="ja-JP" b="1" dirty="0" smtClean="0">
                <a:solidFill>
                  <a:srgbClr val="002060"/>
                </a:solidFill>
              </a:rPr>
              <a:t>[</a:t>
            </a:r>
            <a:r>
              <a:rPr lang="en-US" altLang="ja-JP" b="1" dirty="0">
                <a:solidFill>
                  <a:srgbClr val="002060"/>
                </a:solidFill>
              </a:rPr>
              <a:t>Practical Application</a:t>
            </a:r>
            <a:r>
              <a:rPr lang="en-US" altLang="ja-JP" b="1" dirty="0" smtClean="0">
                <a:solidFill>
                  <a:srgbClr val="002060"/>
                </a:solidFill>
              </a:rPr>
              <a:t>]</a:t>
            </a:r>
          </a:p>
          <a:p>
            <a:r>
              <a:rPr lang="en-US" altLang="ja-JP" dirty="0" smtClean="0"/>
              <a:t>The scalability of parallelization in many-core processors based on NoC is observed in a real complex application as a part of a self-driving driving system.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7</a:t>
            </a:fld>
            <a:endParaRPr lang="en-US" altLang="ja-JP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en-US" altLang="ja-JP" b="1" dirty="0" smtClean="0"/>
              <a:t>[</a:t>
            </a:r>
            <a:r>
              <a:rPr lang="en-US" altLang="ja-JP" b="1" dirty="0" smtClean="0"/>
              <a:t>Contribution</a:t>
            </a:r>
            <a:r>
              <a:rPr kumimoji="1" lang="en-US" altLang="ja-JP" b="1" dirty="0" smtClean="0"/>
              <a:t>]</a:t>
            </a:r>
            <a:endParaRPr kumimoji="1" lang="ja-JP" altLang="en-US" b="1" dirty="0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>
          <a:xfrm>
            <a:off x="304800" y="422190"/>
            <a:ext cx="8686800" cy="381000"/>
          </a:xfrm>
        </p:spPr>
        <p:txBody>
          <a:bodyPr/>
          <a:lstStyle/>
          <a:p>
            <a:r>
              <a:rPr lang="en-US" altLang="ja-JP" sz="2500" dirty="0"/>
              <a:t>Two </a:t>
            </a:r>
            <a:r>
              <a:rPr lang="en-US" altLang="ja-JP" sz="2500" dirty="0" smtClean="0"/>
              <a:t>evaluations on NoC-based </a:t>
            </a:r>
            <a:r>
              <a:rPr lang="en-US" altLang="ja-JP" sz="2500" dirty="0"/>
              <a:t>Embedded Many Cores</a:t>
            </a:r>
            <a:endParaRPr kumimoji="1" lang="ja-JP" altLang="en-US" sz="2500" dirty="0"/>
          </a:p>
        </p:txBody>
      </p:sp>
      <p:sp>
        <p:nvSpPr>
          <p:cNvPr id="8" name="コンテンツ プレースホルダー 1"/>
          <p:cNvSpPr txBox="1">
            <a:spLocks/>
          </p:cNvSpPr>
          <p:nvPr/>
        </p:nvSpPr>
        <p:spPr bwMode="auto">
          <a:xfrm>
            <a:off x="228600" y="1022523"/>
            <a:ext cx="8763000" cy="23292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b="1" kern="0" dirty="0" smtClean="0">
                <a:solidFill>
                  <a:srgbClr val="002060"/>
                </a:solidFill>
              </a:rPr>
              <a:t>[</a:t>
            </a:r>
            <a:r>
              <a:rPr lang="en-US" altLang="ja-JP" b="1" dirty="0" smtClean="0">
                <a:solidFill>
                  <a:srgbClr val="002060"/>
                </a:solidFill>
              </a:rPr>
              <a:t>NoC </a:t>
            </a:r>
            <a:r>
              <a:rPr lang="en-US" altLang="ja-JP" b="1" dirty="0">
                <a:solidFill>
                  <a:srgbClr val="002060"/>
                </a:solidFill>
              </a:rPr>
              <a:t>Data Transfer</a:t>
            </a:r>
            <a:r>
              <a:rPr lang="en-US" altLang="ja-JP" b="1" kern="0" dirty="0" smtClean="0">
                <a:solidFill>
                  <a:srgbClr val="002060"/>
                </a:solidFill>
              </a:rPr>
              <a:t>]</a:t>
            </a:r>
          </a:p>
          <a:p>
            <a:r>
              <a:rPr lang="en-US" altLang="ja-JP" kern="0" dirty="0" smtClean="0"/>
              <a:t>The evaluations of the data transfer on DMA-capable NoC quantitatively characterize the end-to-end latencies, which depend on the routing, DMA configurations, and memory type.</a:t>
            </a:r>
          </a:p>
        </p:txBody>
      </p:sp>
    </p:spTree>
    <p:extLst>
      <p:ext uri="{BB962C8B-B14F-4D97-AF65-F5344CB8AC3E}">
        <p14:creationId xmlns:p14="http://schemas.microsoft.com/office/powerpoint/2010/main" val="9758052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228600" y="3571105"/>
            <a:ext cx="8763000" cy="2590800"/>
          </a:xfr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altLang="ja-JP" b="1" dirty="0" smtClean="0">
                <a:solidFill>
                  <a:srgbClr val="002060"/>
                </a:solidFill>
              </a:rPr>
              <a:t>[</a:t>
            </a:r>
            <a:r>
              <a:rPr lang="en-US" altLang="ja-JP" b="1" dirty="0">
                <a:solidFill>
                  <a:srgbClr val="002060"/>
                </a:solidFill>
              </a:rPr>
              <a:t>Practical Application</a:t>
            </a:r>
            <a:r>
              <a:rPr lang="en-US" altLang="ja-JP" b="1" dirty="0" smtClean="0">
                <a:solidFill>
                  <a:srgbClr val="002060"/>
                </a:solidFill>
              </a:rPr>
              <a:t>]</a:t>
            </a:r>
          </a:p>
          <a:p>
            <a:r>
              <a:rPr lang="en-US" altLang="ja-JP" dirty="0" smtClean="0"/>
              <a:t>The scalability of parallelization in many-core processors based on NoC is observed in a real complex application as a part of a self-driving driving system.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8</a:t>
            </a:fld>
            <a:endParaRPr lang="en-US" altLang="ja-JP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en-US" altLang="ja-JP" b="1" dirty="0" smtClean="0"/>
              <a:t>[</a:t>
            </a:r>
            <a:r>
              <a:rPr lang="en-US" altLang="ja-JP" b="1" dirty="0" smtClean="0"/>
              <a:t>Contribution</a:t>
            </a:r>
            <a:r>
              <a:rPr kumimoji="1" lang="en-US" altLang="ja-JP" b="1" dirty="0" smtClean="0"/>
              <a:t>]</a:t>
            </a:r>
            <a:endParaRPr kumimoji="1" lang="ja-JP" altLang="en-US" b="1" dirty="0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>
          <a:xfrm>
            <a:off x="304800" y="422190"/>
            <a:ext cx="8686800" cy="381000"/>
          </a:xfrm>
        </p:spPr>
        <p:txBody>
          <a:bodyPr/>
          <a:lstStyle/>
          <a:p>
            <a:r>
              <a:rPr lang="en-US" altLang="ja-JP" sz="2500" dirty="0"/>
              <a:t>Two </a:t>
            </a:r>
            <a:r>
              <a:rPr lang="en-US" altLang="ja-JP" sz="2500" dirty="0" smtClean="0"/>
              <a:t>evaluations on NoC-based </a:t>
            </a:r>
            <a:r>
              <a:rPr lang="en-US" altLang="ja-JP" sz="2500" dirty="0"/>
              <a:t>Embedded Many Cores</a:t>
            </a:r>
            <a:endParaRPr kumimoji="1" lang="ja-JP" altLang="en-US" sz="2500" dirty="0"/>
          </a:p>
        </p:txBody>
      </p:sp>
      <p:sp>
        <p:nvSpPr>
          <p:cNvPr id="8" name="コンテンツ プレースホルダー 1"/>
          <p:cNvSpPr txBox="1">
            <a:spLocks/>
          </p:cNvSpPr>
          <p:nvPr/>
        </p:nvSpPr>
        <p:spPr bwMode="auto">
          <a:xfrm>
            <a:off x="228600" y="1022523"/>
            <a:ext cx="8763000" cy="23292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/>
            </a:solidFill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b="1" kern="0" dirty="0" smtClean="0">
                <a:solidFill>
                  <a:srgbClr val="002060"/>
                </a:solidFill>
              </a:rPr>
              <a:t>[</a:t>
            </a:r>
            <a:r>
              <a:rPr lang="en-US" altLang="ja-JP" b="1" dirty="0" smtClean="0">
                <a:solidFill>
                  <a:srgbClr val="002060"/>
                </a:solidFill>
              </a:rPr>
              <a:t>NoC </a:t>
            </a:r>
            <a:r>
              <a:rPr lang="en-US" altLang="ja-JP" b="1" dirty="0">
                <a:solidFill>
                  <a:srgbClr val="002060"/>
                </a:solidFill>
              </a:rPr>
              <a:t>Data Transfer</a:t>
            </a:r>
            <a:r>
              <a:rPr lang="en-US" altLang="ja-JP" b="1" kern="0" dirty="0" smtClean="0">
                <a:solidFill>
                  <a:srgbClr val="002060"/>
                </a:solidFill>
              </a:rPr>
              <a:t>]</a:t>
            </a:r>
          </a:p>
          <a:p>
            <a:r>
              <a:rPr lang="en-US" altLang="ja-JP" kern="0" dirty="0" smtClean="0"/>
              <a:t>The evaluations of the data transfer on DMA-capable NoC quantitatively characterize the end-to-end latencies, which depend on the routing, DMA configurations, and memory type.</a:t>
            </a:r>
          </a:p>
        </p:txBody>
      </p:sp>
      <p:sp>
        <p:nvSpPr>
          <p:cNvPr id="6" name="四角形吹き出し 5"/>
          <p:cNvSpPr/>
          <p:nvPr/>
        </p:nvSpPr>
        <p:spPr bwMode="auto">
          <a:xfrm>
            <a:off x="580457" y="1194485"/>
            <a:ext cx="8135487" cy="2036887"/>
          </a:xfrm>
          <a:prstGeom prst="wedgeRectCallout">
            <a:avLst>
              <a:gd name="adj1" fmla="val -32438"/>
              <a:gd name="adj2" fmla="val 61676"/>
            </a:avLst>
          </a:prstGeom>
          <a:solidFill>
            <a:schemeClr val="bg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80000" tIns="180000" rIns="180000" bIns="180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ja-JP" sz="2200" dirty="0" smtClean="0">
                <a:cs typeface="メイリオ" pitchFamily="50" charset="-128"/>
              </a:rPr>
              <a:t>Self-driving application on Real-time OS on </a:t>
            </a:r>
            <a:r>
              <a:rPr lang="en-US" altLang="ja-JP" sz="2200" dirty="0"/>
              <a:t>Embedded Many Cores</a:t>
            </a:r>
            <a:endParaRPr lang="en-US" altLang="ja-JP" sz="2200" dirty="0" smtClean="0">
              <a:cs typeface="メイリオ" pitchFamily="50" charset="-128"/>
            </a:endParaRPr>
          </a:p>
        </p:txBody>
      </p:sp>
      <p:grpSp>
        <p:nvGrpSpPr>
          <p:cNvPr id="16" name="グループ化 15"/>
          <p:cNvGrpSpPr/>
          <p:nvPr/>
        </p:nvGrpSpPr>
        <p:grpSpPr>
          <a:xfrm>
            <a:off x="944096" y="2057400"/>
            <a:ext cx="7408208" cy="778419"/>
            <a:chOff x="987469" y="2231387"/>
            <a:chExt cx="7408208" cy="778419"/>
          </a:xfrm>
        </p:grpSpPr>
        <p:sp>
          <p:nvSpPr>
            <p:cNvPr id="7" name="角丸四角形 6"/>
            <p:cNvSpPr/>
            <p:nvPr/>
          </p:nvSpPr>
          <p:spPr bwMode="auto">
            <a:xfrm>
              <a:off x="987469" y="2231387"/>
              <a:ext cx="1289900" cy="7620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ja-JP" dirty="0">
                  <a:cs typeface="メイリオ" pitchFamily="50" charset="-128"/>
                </a:rPr>
                <a:t>E</a:t>
              </a: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valuation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9" name="下矢印 8"/>
            <p:cNvSpPr/>
            <p:nvPr/>
          </p:nvSpPr>
          <p:spPr bwMode="auto">
            <a:xfrm rot="16200000">
              <a:off x="2362559" y="2372974"/>
              <a:ext cx="496343" cy="478822"/>
            </a:xfrm>
            <a:prstGeom prst="downArrow">
              <a:avLst/>
            </a:prstGeom>
            <a:solidFill>
              <a:srgbClr val="00206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0" name="角丸四角形 9"/>
            <p:cNvSpPr/>
            <p:nvPr/>
          </p:nvSpPr>
          <p:spPr bwMode="auto">
            <a:xfrm>
              <a:off x="2925239" y="2231387"/>
              <a:ext cx="1579459" cy="7620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ja-JP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メイリオ" pitchFamily="50" charset="-128"/>
                  <a:cs typeface="メイリオ" pitchFamily="50" charset="-128"/>
                </a:rPr>
                <a:t>Parallelization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1" name="角丸四角形 10"/>
            <p:cNvSpPr/>
            <p:nvPr/>
          </p:nvSpPr>
          <p:spPr bwMode="auto">
            <a:xfrm>
              <a:off x="7090339" y="2234605"/>
              <a:ext cx="1305338" cy="7620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ja-JP" dirty="0" smtClean="0">
                  <a:cs typeface="メイリオ" pitchFamily="50" charset="-128"/>
                </a:rPr>
                <a:t>Test course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3" name="角丸四角形 12"/>
            <p:cNvSpPr/>
            <p:nvPr/>
          </p:nvSpPr>
          <p:spPr bwMode="auto">
            <a:xfrm>
              <a:off x="5152568" y="2247806"/>
              <a:ext cx="1289900" cy="7620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ja-JP" dirty="0" smtClean="0">
                  <a:cs typeface="メイリオ" pitchFamily="50" charset="-128"/>
                </a:rPr>
                <a:t>Simulation</a:t>
              </a:r>
              <a:endParaRPr kumimoji="1" lang="ja-JP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4" name="下矢印 13"/>
            <p:cNvSpPr/>
            <p:nvPr/>
          </p:nvSpPr>
          <p:spPr bwMode="auto">
            <a:xfrm rot="16200000">
              <a:off x="4589888" y="2372974"/>
              <a:ext cx="496343" cy="478822"/>
            </a:xfrm>
            <a:prstGeom prst="downArrow">
              <a:avLst/>
            </a:prstGeom>
            <a:solidFill>
              <a:srgbClr val="00206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  <p:sp>
          <p:nvSpPr>
            <p:cNvPr id="15" name="下矢印 14"/>
            <p:cNvSpPr/>
            <p:nvPr/>
          </p:nvSpPr>
          <p:spPr bwMode="auto">
            <a:xfrm rot="16200000">
              <a:off x="6527658" y="2372974"/>
              <a:ext cx="496343" cy="478822"/>
            </a:xfrm>
            <a:prstGeom prst="downArrow">
              <a:avLst/>
            </a:prstGeom>
            <a:solidFill>
              <a:srgbClr val="00206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ja-JP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メイリオ" pitchFamily="50" charset="-128"/>
                <a:cs typeface="メイリオ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4393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63CD035-5AEF-4BC5-8C35-6F24C63CBC82}" type="slidenum">
              <a:rPr lang="en-US" altLang="ja-JP" smtClean="0"/>
              <a:pPr>
                <a:defRPr/>
              </a:pPr>
              <a:t>9</a:t>
            </a:fld>
            <a:endParaRPr lang="en-US" altLang="ja-JP"/>
          </a:p>
        </p:txBody>
      </p:sp>
      <p:sp>
        <p:nvSpPr>
          <p:cNvPr id="15" name="コンテンツ プレースホルダー 14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/>
              <a:t>[Practical Application]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Self-driving/Localization</a:t>
            </a:r>
            <a:endParaRPr kumimoji="1" lang="ja-JP" altLang="en-US" dirty="0"/>
          </a:p>
        </p:txBody>
      </p:sp>
      <p:sp>
        <p:nvSpPr>
          <p:cNvPr id="5" name="object 3"/>
          <p:cNvSpPr txBox="1"/>
          <p:nvPr/>
        </p:nvSpPr>
        <p:spPr>
          <a:xfrm>
            <a:off x="898392" y="4067013"/>
            <a:ext cx="1767839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en-US" sz="1800" b="1" dirty="0" smtClean="0">
                <a:latin typeface="メイリオ"/>
                <a:cs typeface="メイリオ"/>
              </a:rPr>
              <a:t>3D map data</a:t>
            </a:r>
            <a:endParaRPr sz="1800" b="1" dirty="0">
              <a:latin typeface="メイリオ"/>
              <a:cs typeface="メイリオ"/>
            </a:endParaRPr>
          </a:p>
        </p:txBody>
      </p:sp>
      <p:sp>
        <p:nvSpPr>
          <p:cNvPr id="6" name="object 4"/>
          <p:cNvSpPr txBox="1"/>
          <p:nvPr/>
        </p:nvSpPr>
        <p:spPr>
          <a:xfrm>
            <a:off x="555491" y="6123801"/>
            <a:ext cx="245364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en-US" sz="1800" b="1" dirty="0" smtClean="0">
                <a:latin typeface="メイリオ"/>
                <a:cs typeface="メイリオ"/>
              </a:rPr>
              <a:t>3D laser scan </a:t>
            </a:r>
            <a:endParaRPr sz="1800" b="1" dirty="0">
              <a:latin typeface="メイリオ"/>
              <a:cs typeface="メイリオ"/>
            </a:endParaRPr>
          </a:p>
        </p:txBody>
      </p:sp>
      <p:sp>
        <p:nvSpPr>
          <p:cNvPr id="7" name="object 6"/>
          <p:cNvSpPr/>
          <p:nvPr/>
        </p:nvSpPr>
        <p:spPr>
          <a:xfrm>
            <a:off x="3385117" y="3781044"/>
            <a:ext cx="2177483" cy="1153795"/>
          </a:xfrm>
          <a:custGeom>
            <a:avLst/>
            <a:gdLst/>
            <a:ahLst/>
            <a:cxnLst/>
            <a:rect l="l" t="t" r="r" b="b"/>
            <a:pathLst>
              <a:path w="1833879" h="1153795">
                <a:moveTo>
                  <a:pt x="1256538" y="0"/>
                </a:moveTo>
                <a:lnTo>
                  <a:pt x="1256538" y="288416"/>
                </a:lnTo>
                <a:lnTo>
                  <a:pt x="0" y="288416"/>
                </a:lnTo>
                <a:lnTo>
                  <a:pt x="0" y="865250"/>
                </a:lnTo>
                <a:lnTo>
                  <a:pt x="1256538" y="865250"/>
                </a:lnTo>
                <a:lnTo>
                  <a:pt x="1256538" y="1153667"/>
                </a:lnTo>
                <a:lnTo>
                  <a:pt x="1833372" y="576833"/>
                </a:lnTo>
                <a:lnTo>
                  <a:pt x="1256538" y="0"/>
                </a:ln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7"/>
          <p:cNvSpPr txBox="1"/>
          <p:nvPr/>
        </p:nvSpPr>
        <p:spPr>
          <a:xfrm>
            <a:off x="3511535" y="4210557"/>
            <a:ext cx="1739793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altLang="ja-JP" b="1" dirty="0">
                <a:ln w="12700">
                  <a:noFill/>
                  <a:prstDash val="solid"/>
                </a:ln>
                <a:solidFill>
                  <a:srgbClr val="92D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NDT </a:t>
            </a:r>
            <a:r>
              <a:rPr lang="en-US" altLang="ja-JP" b="1" dirty="0" smtClean="0">
                <a:ln w="12700">
                  <a:noFill/>
                  <a:prstDash val="solid"/>
                </a:ln>
                <a:solidFill>
                  <a:srgbClr val="92D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matching</a:t>
            </a:r>
            <a:endParaRPr lang="ja-JP" altLang="en-US" b="1" dirty="0">
              <a:ln w="12700">
                <a:noFill/>
                <a:prstDash val="solid"/>
              </a:ln>
              <a:solidFill>
                <a:srgbClr val="92D05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object 8"/>
          <p:cNvSpPr/>
          <p:nvPr/>
        </p:nvSpPr>
        <p:spPr>
          <a:xfrm>
            <a:off x="5786628" y="3505877"/>
            <a:ext cx="3128772" cy="15529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9"/>
          <p:cNvSpPr/>
          <p:nvPr/>
        </p:nvSpPr>
        <p:spPr>
          <a:xfrm>
            <a:off x="306673" y="2615530"/>
            <a:ext cx="2808732" cy="133502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0"/>
          <p:cNvSpPr/>
          <p:nvPr/>
        </p:nvSpPr>
        <p:spPr>
          <a:xfrm>
            <a:off x="299053" y="4438862"/>
            <a:ext cx="2825147" cy="152247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1"/>
          <p:cNvSpPr txBox="1"/>
          <p:nvPr/>
        </p:nvSpPr>
        <p:spPr>
          <a:xfrm>
            <a:off x="6182943" y="5242173"/>
            <a:ext cx="236220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en-US" b="1" dirty="0">
                <a:solidFill>
                  <a:srgbClr val="FF0000"/>
                </a:solidFill>
                <a:latin typeface="メイリオ"/>
                <a:cs typeface="メイリオ"/>
              </a:rPr>
              <a:t>C</a:t>
            </a:r>
            <a:r>
              <a:rPr lang="en-US" sz="1800" b="1" dirty="0" smtClean="0">
                <a:solidFill>
                  <a:srgbClr val="FF0000"/>
                </a:solidFill>
                <a:latin typeface="メイリオ"/>
                <a:cs typeface="メイリオ"/>
              </a:rPr>
              <a:t>urrent position </a:t>
            </a:r>
            <a:endParaRPr sz="1800" b="1" dirty="0">
              <a:solidFill>
                <a:srgbClr val="FF0000"/>
              </a:solidFill>
              <a:latin typeface="メイリオ"/>
              <a:cs typeface="メイリオ"/>
            </a:endParaRPr>
          </a:p>
        </p:txBody>
      </p:sp>
      <p:sp>
        <p:nvSpPr>
          <p:cNvPr id="13" name="object 5"/>
          <p:cNvSpPr txBox="1">
            <a:spLocks/>
          </p:cNvSpPr>
          <p:nvPr/>
        </p:nvSpPr>
        <p:spPr bwMode="auto">
          <a:xfrm>
            <a:off x="457199" y="1204390"/>
            <a:ext cx="4908031" cy="1005410"/>
          </a:xfrm>
          <a:prstGeom prst="rect">
            <a:avLst/>
          </a:prstGeom>
          <a:solidFill>
            <a:schemeClr val="bg1"/>
          </a:solidFill>
          <a:ln w="34925">
            <a:solidFill>
              <a:schemeClr val="tx2">
                <a:lumMod val="75000"/>
                <a:lumOff val="25000"/>
              </a:schemeClr>
            </a:solidFill>
            <a:miter lim="800000"/>
            <a:headEnd/>
            <a:tailEnd/>
          </a:ln>
          <a:effectLst/>
          <a:extLst/>
        </p:spPr>
        <p:txBody>
          <a:bodyPr vert="horz" wrap="square" lIns="144000" tIns="0" rIns="72000" bIns="144000" numCol="1" rtlCol="0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latin typeface="メイリオ" pitchFamily="50" charset="-128"/>
                <a:ea typeface="メイリオ" pitchFamily="50" charset="-128"/>
                <a:cs typeface="メイリオ" pitchFamily="50" charset="-128"/>
              </a:defRPr>
            </a:lvl9pPr>
          </a:lstStyle>
          <a:p>
            <a:pPr marL="12700" marR="5080"/>
            <a:r>
              <a:rPr lang="en-US" altLang="ja-JP" sz="1800" kern="0" spc="-15" dirty="0" smtClean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Estimate </a:t>
            </a:r>
            <a:r>
              <a:rPr lang="en-US" altLang="ja-JP" sz="1800" b="1" kern="0" spc="-15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current position</a:t>
            </a:r>
            <a:r>
              <a:rPr lang="en-US" altLang="ja-JP" sz="1800" kern="0" spc="-15" dirty="0" smtClean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1800" kern="0" spc="-15" dirty="0" smtClean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by matching </a:t>
            </a:r>
            <a:r>
              <a:rPr lang="en-US" altLang="ja-JP" sz="1800" b="1" kern="0" spc="-15" dirty="0" smtClean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3D map data</a:t>
            </a:r>
            <a:r>
              <a:rPr lang="ja-JP" altLang="en-US" sz="1800" b="1" kern="0" spc="-15" dirty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1800" kern="0" spc="-15" dirty="0" smtClean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and </a:t>
            </a:r>
            <a:r>
              <a:rPr lang="en-US" altLang="ja-JP" sz="1800" b="1" kern="0" spc="-15" dirty="0" smtClean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3D laser scan</a:t>
            </a:r>
            <a:endParaRPr lang="ja-JP" altLang="en-US" sz="1800" b="1" kern="0" dirty="0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4" name="Picture 8" descr="http://pointclouds.org/assets/images/contents/logos/pcl/pcl_horz_large_pos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1262" y="3036278"/>
            <a:ext cx="2094322" cy="675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テキスト ボックス 16"/>
          <p:cNvSpPr txBox="1"/>
          <p:nvPr/>
        </p:nvSpPr>
        <p:spPr>
          <a:xfrm>
            <a:off x="306416" y="990600"/>
            <a:ext cx="3378893" cy="432785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1" dirty="0">
                <a:ln w="12700">
                  <a:noFill/>
                  <a:prstDash val="solid"/>
                </a:ln>
                <a:solidFill>
                  <a:srgbClr val="92D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NDT </a:t>
            </a:r>
            <a:r>
              <a:rPr lang="en-US" altLang="ja-JP" b="1" kern="0" spc="-15" dirty="0" smtClean="0">
                <a:solidFill>
                  <a:srgbClr val="92D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Matching Algorithm</a:t>
            </a:r>
            <a:endParaRPr kumimoji="0" lang="ja-JP" altLang="en-US" sz="1800" b="1" i="0" u="none" strike="noStrike" kern="0" cap="none" spc="0" normalizeH="0" baseline="0" noProof="0" dirty="0" smtClean="0">
              <a:ln>
                <a:noFill/>
              </a:ln>
              <a:solidFill>
                <a:srgbClr val="92D050"/>
              </a:solidFill>
              <a:effectLst/>
              <a:uLnTx/>
              <a:uFillTx/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8" name="図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2325" y="1186472"/>
            <a:ext cx="2667000" cy="1851086"/>
          </a:xfrm>
          <a:prstGeom prst="rect">
            <a:avLst/>
          </a:prstGeom>
        </p:spPr>
      </p:pic>
      <p:sp>
        <p:nvSpPr>
          <p:cNvPr id="19" name="ドーナツ 18"/>
          <p:cNvSpPr/>
          <p:nvPr/>
        </p:nvSpPr>
        <p:spPr bwMode="auto">
          <a:xfrm>
            <a:off x="6900862" y="1013588"/>
            <a:ext cx="938464" cy="672005"/>
          </a:xfrm>
          <a:prstGeom prst="donut">
            <a:avLst>
              <a:gd name="adj" fmla="val 10072"/>
            </a:avLst>
          </a:prstGeom>
          <a:solidFill>
            <a:srgbClr val="92D050">
              <a:alpha val="95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  <a:ex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endParaRPr kumimoji="1" lang="ja-JP" altLang="en-US" b="1" dirty="0">
              <a:latin typeface="+mn-lt"/>
              <a:cs typeface="メイリオ" pitchFamily="50" charset="-128"/>
            </a:endParaRPr>
          </a:p>
        </p:txBody>
      </p:sp>
      <p:sp>
        <p:nvSpPr>
          <p:cNvPr id="22" name="正方形/長方形 21"/>
          <p:cNvSpPr/>
          <p:nvPr/>
        </p:nvSpPr>
        <p:spPr>
          <a:xfrm>
            <a:off x="3685309" y="5688657"/>
            <a:ext cx="52300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6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- PCL (open source </a:t>
            </a:r>
            <a:r>
              <a:rPr lang="en-US" altLang="ja-JP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Point Cloud </a:t>
            </a:r>
            <a:r>
              <a:rPr lang="en-US" altLang="ja-JP" sz="16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Library)</a:t>
            </a:r>
          </a:p>
          <a:p>
            <a:r>
              <a:rPr lang="en-US" altLang="ja-JP" sz="16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- LIDAR </a:t>
            </a:r>
            <a:r>
              <a:rPr lang="en-US" altLang="ja-JP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(Laser Imaging Detection and Ranging) </a:t>
            </a:r>
            <a:endParaRPr lang="en-US" altLang="ja-JP" sz="1600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sz="16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- SLAM </a:t>
            </a:r>
            <a:r>
              <a:rPr lang="en-US" altLang="ja-JP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(Simultaneous Localization And Mapping) </a:t>
            </a:r>
            <a:endParaRPr lang="en-US" altLang="ja-JP" sz="1600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sz="16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- NDT </a:t>
            </a:r>
            <a:r>
              <a:rPr lang="en-US" altLang="ja-JP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(Normal Distributions Transform</a:t>
            </a:r>
            <a:r>
              <a:rPr lang="en-US" altLang="ja-JP" sz="1600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  <a:endParaRPr lang="en-US" altLang="ja-JP" sz="16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973325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RTLテンプレート">
  <a:themeElements>
    <a:clrScheme name="ユーザー定義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B0F0"/>
      </a:accent1>
      <a:accent2>
        <a:srgbClr val="3333CC"/>
      </a:accent2>
      <a:accent3>
        <a:srgbClr val="FFC000"/>
      </a:accent3>
      <a:accent4>
        <a:srgbClr val="00B050"/>
      </a:accent4>
      <a:accent5>
        <a:srgbClr val="FF0000"/>
      </a:accent5>
      <a:accent6>
        <a:srgbClr val="2D2DB9"/>
      </a:accent6>
      <a:hlink>
        <a:srgbClr val="0000FF"/>
      </a:hlink>
      <a:folHlink>
        <a:srgbClr val="FF0066"/>
      </a:folHlink>
    </a:clrScheme>
    <a:fontScheme name="ERTLテンプレート">
      <a:majorFont>
        <a:latin typeface="メイリオ"/>
        <a:ea typeface="メイリオ"/>
        <a:cs typeface="メイリオ"/>
      </a:majorFont>
      <a:minorFont>
        <a:latin typeface="メイリオ"/>
        <a:ea typeface="メイリオ"/>
        <a:cs typeface="メイリオ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vert="horz" wrap="square" lIns="90000" tIns="46800" rIns="90000" bIns="46800" numCol="1" rtlCol="0" anchor="t" anchorCtr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メイリオ" pitchFamily="50" charset="-128"/>
            <a:cs typeface="メイリオ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メイリオ" pitchFamily="50" charset="-128"/>
            <a:cs typeface="メイリオ" pitchFamily="50" charset="-128"/>
          </a:defRPr>
        </a:defPPr>
      </a:lstStyle>
    </a:lnDef>
    <a:txDef>
      <a:spPr>
        <a:noFill/>
        <a:ln w="28575">
          <a:solidFill>
            <a:schemeClr val="tx1"/>
          </a:solidFill>
        </a:ln>
      </a:spPr>
      <a:bodyPr wrap="square" rtlCol="0">
        <a:noAutofit/>
      </a:bodyPr>
      <a:lstStyle>
        <a:defPPr>
          <a:defRPr sz="2000" b="1" u="sng" dirty="0" smtClean="0"/>
        </a:defPPr>
      </a:lstStyle>
    </a:txDef>
  </a:objectDefaults>
  <a:extraClrSchemeLst>
    <a:extraClrScheme>
      <a:clrScheme name="ERTLテンプレート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RTLテンプレート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97707</TotalTime>
  <Words>2263</Words>
  <Application>Microsoft Office PowerPoint</Application>
  <PresentationFormat>画面に合わせる (4:3)</PresentationFormat>
  <Paragraphs>577</Paragraphs>
  <Slides>20</Slides>
  <Notes>20</Notes>
  <HiddenSlides>3</HiddenSlides>
  <MMClips>1</MMClips>
  <ScaleCrop>false</ScaleCrop>
  <HeadingPairs>
    <vt:vector size="6" baseType="variant">
      <vt:variant>
        <vt:lpstr>使用されているフォント</vt:lpstr>
      </vt:variant>
      <vt:variant>
        <vt:i4>16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37" baseType="lpstr">
      <vt:lpstr>HGPGothicE</vt:lpstr>
      <vt:lpstr>Meiryo UI</vt:lpstr>
      <vt:lpstr>ＭＳ Ｐゴシック</vt:lpstr>
      <vt:lpstr>ＭＳ Ｐ明朝</vt:lpstr>
      <vt:lpstr>ＭＳ ゴシック</vt:lpstr>
      <vt:lpstr>ＭＳ 明朝</vt:lpstr>
      <vt:lpstr>Yu Gothic UI</vt:lpstr>
      <vt:lpstr>Meiryo</vt:lpstr>
      <vt:lpstr>Meiryo</vt:lpstr>
      <vt:lpstr>游ゴシック</vt:lpstr>
      <vt:lpstr>Arial</vt:lpstr>
      <vt:lpstr>Bradley Hand ITC</vt:lpstr>
      <vt:lpstr>Calibri</vt:lpstr>
      <vt:lpstr>Century</vt:lpstr>
      <vt:lpstr>Times New Roman</vt:lpstr>
      <vt:lpstr>Wingdings</vt:lpstr>
      <vt:lpstr>ERTLテンプレート</vt:lpstr>
      <vt:lpstr>PowerPoint プレゼンテーション</vt:lpstr>
      <vt:lpstr>Necessity and Importance of Embedded Many Cores</vt:lpstr>
      <vt:lpstr>Necessity/Importance of Embedded Many Cores</vt:lpstr>
      <vt:lpstr>Comparison of many core architecture</vt:lpstr>
      <vt:lpstr>KALRAY MPPA-256</vt:lpstr>
      <vt:lpstr>KALRAY MPPA-256</vt:lpstr>
      <vt:lpstr>Two evaluations on NoC-based Embedded Many Cores</vt:lpstr>
      <vt:lpstr>Two evaluations on NoC-based Embedded Many Cores</vt:lpstr>
      <vt:lpstr>Self-driving/Localization</vt:lpstr>
      <vt:lpstr>Self-driving/Localization/Parallelization</vt:lpstr>
      <vt:lpstr>Self-driving/Localization/Parallelization/Video</vt:lpstr>
      <vt:lpstr>Summary and Future Work</vt:lpstr>
      <vt:lpstr>Software Stack</vt:lpstr>
      <vt:lpstr>KALRAY MPPA-256</vt:lpstr>
      <vt:lpstr>KALRAY MPPA-256</vt:lpstr>
      <vt:lpstr>KALRAY MPPA-256</vt:lpstr>
      <vt:lpstr>KALRAY MPPA-256</vt:lpstr>
      <vt:lpstr>Comparison of many core architecture</vt:lpstr>
      <vt:lpstr>PowerPoint プレゼンテーション</vt:lpstr>
      <vt:lpstr>KALRAY MPPA-256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takuya</dc:creator>
  <cp:lastModifiedBy>Yuya MARUYAMA</cp:lastModifiedBy>
  <cp:revision>8069</cp:revision>
  <cp:lastPrinted>2017-11-03T08:36:47Z</cp:lastPrinted>
  <dcterms:created xsi:type="dcterms:W3CDTF">1601-01-01T00:00:00Z</dcterms:created>
  <dcterms:modified xsi:type="dcterms:W3CDTF">2017-11-07T15:39:48Z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